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56" r:id="rId2"/>
    <p:sldId id="266" r:id="rId3"/>
    <p:sldId id="257" r:id="rId4"/>
    <p:sldId id="269" r:id="rId5"/>
    <p:sldId id="262" r:id="rId6"/>
    <p:sldId id="267" r:id="rId7"/>
    <p:sldId id="270" r:id="rId8"/>
    <p:sldId id="271" r:id="rId9"/>
    <p:sldId id="272" r:id="rId10"/>
    <p:sldId id="273" r:id="rId11"/>
    <p:sldId id="268" r:id="rId12"/>
    <p:sldId id="274" r:id="rId13"/>
    <p:sldId id="275" r:id="rId14"/>
    <p:sldId id="276" r:id="rId15"/>
    <p:sldId id="279" r:id="rId16"/>
    <p:sldId id="278" r:id="rId17"/>
    <p:sldId id="280" r:id="rId18"/>
    <p:sldId id="281" r:id="rId19"/>
    <p:sldId id="282" r:id="rId20"/>
    <p:sldId id="259" r:id="rId21"/>
    <p:sldId id="26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49" autoAdjust="0"/>
    <p:restoredTop sz="94660"/>
  </p:normalViewPr>
  <p:slideViewPr>
    <p:cSldViewPr snapToGrid="0">
      <p:cViewPr varScale="1">
        <p:scale>
          <a:sx n="73" d="100"/>
          <a:sy n="73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4570A-4224-47A1-90DD-5AF4CAD5F434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3D3B6-9060-46B2-A6F5-7B4B2F12D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870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демонстрации поочередно нажимаем:</a:t>
            </a:r>
          </a:p>
          <a:p>
            <a:pPr marL="228600" indent="-228600">
              <a:buAutoNum type="arabicPeriod"/>
            </a:pPr>
            <a:r>
              <a:rPr lang="ru-RU" dirty="0"/>
              <a:t>На каждую букву (П, Р, О)</a:t>
            </a:r>
          </a:p>
          <a:p>
            <a:pPr marL="228600" indent="-228600">
              <a:buAutoNum type="arabicPeriod"/>
            </a:pPr>
            <a:r>
              <a:rPr lang="ru-RU" dirty="0"/>
              <a:t>На красной «дорожке» каждую ячейку</a:t>
            </a:r>
          </a:p>
          <a:p>
            <a:pPr marL="228600" indent="-228600">
              <a:buAutoNum type="arabicPeriod"/>
            </a:pPr>
            <a:r>
              <a:rPr lang="ru-RU" dirty="0"/>
              <a:t>На средней белой строке каждую ячейку.</a:t>
            </a:r>
          </a:p>
          <a:p>
            <a:pPr marL="0" indent="0">
              <a:buNone/>
            </a:pPr>
            <a:r>
              <a:rPr lang="ru-RU" dirty="0"/>
              <a:t>Примечание: учитель определяет для себя, каким путем он пойдет: по горизонтали или по вертикали.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3D3B6-9060-46B2-A6F5-7B4B2F12DAE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006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8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6.xml"/><Relationship Id="rId5" Type="http://schemas.microsoft.com/office/2007/relationships/media" Target="../media/media3.mp3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00suvenirov.ru/data/Image/catalog/53408-pero-gusinoe-icheskim-grifelem-metallicheskiy_bb.jpg" TargetMode="External"/><Relationship Id="rId2" Type="http://schemas.openxmlformats.org/officeDocument/2006/relationships/hyperlink" Target="http://img.banggood.com/thumb/water/oaupload/banggood/images/A9/32/b0835960-e84b-4a52-8290-1d18cd2802d6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atumtest.ru/tst/pic/log_msl.jpg" TargetMode="External"/><Relationship Id="rId5" Type="http://schemas.openxmlformats.org/officeDocument/2006/relationships/hyperlink" Target="http://static.my-shop.ru/product/3/220/2195317.jpg" TargetMode="External"/><Relationship Id="rId4" Type="http://schemas.openxmlformats.org/officeDocument/2006/relationships/hyperlink" Target="http://static.baza.farpost.ru/v/1384130078462_bulleti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6105" y="1878874"/>
            <a:ext cx="8825658" cy="332958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Рассуждение в повествовании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1892" y="5414014"/>
            <a:ext cx="8825658" cy="861420"/>
          </a:xfrm>
        </p:spPr>
        <p:txBody>
          <a:bodyPr/>
          <a:lstStyle/>
          <a:p>
            <a:pPr algn="r"/>
            <a:r>
              <a:rPr lang="ru-RU" dirty="0"/>
              <a:t>Типы речи</a:t>
            </a:r>
          </a:p>
        </p:txBody>
      </p:sp>
      <p:sp>
        <p:nvSpPr>
          <p:cNvPr id="4" name="Овал 3"/>
          <p:cNvSpPr/>
          <p:nvPr/>
        </p:nvSpPr>
        <p:spPr>
          <a:xfrm>
            <a:off x="10477500" y="228600"/>
            <a:ext cx="609600" cy="609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rgbClr val="002060"/>
                </a:solidFill>
              </a:rPr>
              <a:t>5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Нашивка 4">
            <a:hlinkClick r:id="" action="ppaction://hlinkshowjump?jump=nextslide"/>
          </p:cNvPr>
          <p:cNvSpPr/>
          <p:nvPr/>
        </p:nvSpPr>
        <p:spPr>
          <a:xfrm>
            <a:off x="11301984" y="6126480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 descr="Изображение выглядит как человек, внутренний, женщина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E3E0C0B-C479-4134-9622-B23E12133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56507" y="22860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1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007" y="525870"/>
            <a:ext cx="9404723" cy="514341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4.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Какие из приведенных слов можно отнести к родственным словам, а какие к формам того же слова?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Лес, лесник, лесок, леса, лесной, лесники, лесничий, лесистый.</a:t>
            </a:r>
          </a:p>
        </p:txBody>
      </p:sp>
      <p:sp>
        <p:nvSpPr>
          <p:cNvPr id="3" name="Овал 2"/>
          <p:cNvSpPr/>
          <p:nvPr/>
        </p:nvSpPr>
        <p:spPr>
          <a:xfrm>
            <a:off x="10477500" y="228600"/>
            <a:ext cx="609600" cy="609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11558016" y="6254496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92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41822"/>
            <a:ext cx="10911905" cy="6551586"/>
          </a:xfrm>
        </p:spPr>
        <p:txBody>
          <a:bodyPr/>
          <a:lstStyle/>
          <a:p>
            <a:r>
              <a:rPr lang="ru-RU" sz="5400" b="1" dirty="0">
                <a:solidFill>
                  <a:srgbClr val="FFFF00"/>
                </a:solidFill>
              </a:rPr>
              <a:t>Рефлексия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-Я сегодня узнал, что…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 Мне пригодятся знания, которые я получил, так как я….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 Мне показался интересным такой момент урока…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 Я испытывал затруднения при…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 Я могу поставить себе такую оценку, потому что я...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 Класс в целом работал…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- Мне понравилось, как отвечал (-а)….</a:t>
            </a:r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11558016" y="6254496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94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3406050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Домашнее задание:</a:t>
            </a:r>
            <a:br>
              <a:rPr lang="ru-RU" dirty="0"/>
            </a:br>
            <a:r>
              <a:rPr lang="ru-RU" dirty="0"/>
              <a:t>Упр.402 написать сочинение-рассуждение (выбрать из списка). </a:t>
            </a:r>
          </a:p>
        </p:txBody>
      </p:sp>
    </p:spTree>
    <p:extLst>
      <p:ext uri="{BB962C8B-B14F-4D97-AF65-F5344CB8AC3E}">
        <p14:creationId xmlns:p14="http://schemas.microsoft.com/office/powerpoint/2010/main" val="2746406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Проверим свои знания!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441703"/>
              </p:ext>
            </p:extLst>
          </p:nvPr>
        </p:nvGraphicFramePr>
        <p:xfrm>
          <a:off x="876298" y="2451100"/>
          <a:ext cx="9234136" cy="33274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340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867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46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 утверждения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Твой ответ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3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Эталон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5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261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49689" cy="791882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Облако слов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3549576" y="1165353"/>
            <a:ext cx="6390204" cy="4045156"/>
            <a:chOff x="1790508" y="1942955"/>
            <a:chExt cx="6390204" cy="404515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076217" y="2075426"/>
              <a:ext cx="2341880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>
                  <a:solidFill>
                    <a:srgbClr val="C00000"/>
                  </a:solidFill>
                </a:rPr>
                <a:t>слов</a:t>
              </a:r>
              <a:r>
                <a:rPr lang="ru-RU" sz="4400" b="1" dirty="0">
                  <a:solidFill>
                    <a:srgbClr val="FF0000"/>
                  </a:solidFill>
                </a:rPr>
                <a:t>о</a:t>
              </a: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790508" y="1942955"/>
              <a:ext cx="6390204" cy="4045156"/>
              <a:chOff x="1790508" y="1942955"/>
              <a:chExt cx="6390204" cy="4045156"/>
            </a:xfrm>
          </p:grpSpPr>
          <p:sp>
            <p:nvSpPr>
              <p:cNvPr id="3" name="Прямоугольник 2"/>
              <p:cNvSpPr/>
              <p:nvPr/>
            </p:nvSpPr>
            <p:spPr>
              <a:xfrm rot="19335191">
                <a:off x="2619618" y="2913201"/>
                <a:ext cx="556109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>
                    <a:solidFill>
                      <a:srgbClr val="C00000"/>
                    </a:solidFill>
                  </a:rPr>
                  <a:t>МОРФЕМИКА</a:t>
                </a: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 rot="3166386">
                <a:off x="1863382" y="3310855"/>
                <a:ext cx="227977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chemeClr val="tx1"/>
                    </a:solidFill>
                  </a:rPr>
                  <a:t>РАЗДЕЛ</a:t>
                </a:r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 rot="3297770">
                <a:off x="547421" y="3430745"/>
                <a:ext cx="362328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600" b="1" dirty="0">
                    <a:solidFill>
                      <a:srgbClr val="FFFF00"/>
                    </a:solidFill>
                  </a:rPr>
                  <a:t>состав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2274053" y="2468216"/>
                <a:ext cx="2913743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solidFill>
                      <a:srgbClr val="00B0F0"/>
                    </a:solidFill>
                  </a:rPr>
                  <a:t>КОТОРОМ</a:t>
                </a: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 rot="19283715">
                <a:off x="3619083" y="3567440"/>
                <a:ext cx="352203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solidFill>
                      <a:schemeClr val="tx1"/>
                    </a:solidFill>
                  </a:rPr>
                  <a:t>РУССКОГО ЯЗЫКА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2559176" y="2868233"/>
                <a:ext cx="278311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СПОСОБ</a:t>
                </a: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 rot="19417022">
                <a:off x="4494938" y="3892182"/>
                <a:ext cx="2964698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rgbClr val="CC99FF"/>
                    </a:solidFill>
                  </a:rPr>
                  <a:t>ИЗУЧАЕТСЯ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2371915" y="5340411"/>
                <a:ext cx="4439749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600" b="1" dirty="0">
                    <a:solidFill>
                      <a:srgbClr val="FFFF00"/>
                    </a:solidFill>
                  </a:rPr>
                  <a:t>способ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790508" y="4933096"/>
                <a:ext cx="3333009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00B0F0"/>
                    </a:solidFill>
                  </a:rPr>
                  <a:t>ОБРАЗОВАНИЯ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7291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49689" cy="791882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Облако слов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559931" y="438523"/>
            <a:ext cx="6520564" cy="5925716"/>
            <a:chOff x="1607431" y="835989"/>
            <a:chExt cx="6520564" cy="5925716"/>
          </a:xfrm>
        </p:grpSpPr>
        <p:sp>
          <p:nvSpPr>
            <p:cNvPr id="12" name="Прямоугольник 11"/>
            <p:cNvSpPr/>
            <p:nvPr/>
          </p:nvSpPr>
          <p:spPr>
            <a:xfrm rot="3135656">
              <a:off x="3295535" y="1683079"/>
              <a:ext cx="2341880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>
                  <a:solidFill>
                    <a:srgbClr val="C00000"/>
                  </a:solidFill>
                </a:rPr>
                <a:t>слов</a:t>
              </a:r>
              <a:r>
                <a:rPr lang="ru-RU" sz="4400" b="1" dirty="0">
                  <a:solidFill>
                    <a:srgbClr val="FF0000"/>
                  </a:solidFill>
                </a:rPr>
                <a:t>о</a:t>
              </a: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1607431" y="1951657"/>
              <a:ext cx="6520564" cy="4810048"/>
              <a:chOff x="1607431" y="1951657"/>
              <a:chExt cx="6520564" cy="4810048"/>
            </a:xfrm>
          </p:grpSpPr>
          <p:sp>
            <p:nvSpPr>
              <p:cNvPr id="3" name="Прямоугольник 2"/>
              <p:cNvSpPr/>
              <p:nvPr/>
            </p:nvSpPr>
            <p:spPr>
              <a:xfrm rot="19335191">
                <a:off x="2717800" y="3200400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>
                    <a:solidFill>
                      <a:srgbClr val="C00000"/>
                    </a:solidFill>
                  </a:rPr>
                  <a:t>ЛЕКСИКА</a:t>
                </a:r>
                <a:endParaRPr lang="ru-RU" sz="48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 rot="3166386">
                <a:off x="1863382" y="3310855"/>
                <a:ext cx="227977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chemeClr val="tx1"/>
                    </a:solidFill>
                  </a:rPr>
                  <a:t>РАЗДЕЛ</a:t>
                </a:r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 rot="3000234">
                <a:off x="4280386" y="4802184"/>
                <a:ext cx="3271343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FFFF00"/>
                    </a:solidFill>
                  </a:rPr>
                  <a:t>ЛЕКСИЧЕСКОЕ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2274053" y="2468216"/>
                <a:ext cx="2913743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solidFill>
                      <a:srgbClr val="00B0F0"/>
                    </a:solidFill>
                  </a:rPr>
                  <a:t>КОТОРОМ</a:t>
                </a: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 rot="3002357">
                <a:off x="5312245" y="4064286"/>
                <a:ext cx="352203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solidFill>
                      <a:schemeClr val="tx1"/>
                    </a:solidFill>
                  </a:rPr>
                  <a:t>РУССКОГО ЯЗЫКА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 rot="19361848">
                <a:off x="1607431" y="1951657"/>
                <a:ext cx="278311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ЗНАЧЕНИЕ</a:t>
                </a: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 rot="3073535">
                <a:off x="4886256" y="4287660"/>
                <a:ext cx="2964698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rgbClr val="CC99FF"/>
                    </a:solidFill>
                  </a:rPr>
                  <a:t>ИЗУЧАЕТСЯ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 rot="19359486">
                <a:off x="2965600" y="2665527"/>
                <a:ext cx="3700436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92D050"/>
                    </a:solidFill>
                  </a:rPr>
                  <a:t>УПОТРЕБЛЕНИЕ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 rot="3039497">
                <a:off x="5814582" y="3727984"/>
                <a:ext cx="397912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00B0F0"/>
                    </a:solidFill>
                  </a:rPr>
                  <a:t>ПРОИСХОЖДЕНИЕ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1832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49689" cy="791882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Облако слов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2895397" y="1174048"/>
            <a:ext cx="7086352" cy="5046921"/>
            <a:chOff x="2704897" y="1466148"/>
            <a:chExt cx="7086352" cy="5046921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704897" y="1466148"/>
              <a:ext cx="7086352" cy="5046921"/>
              <a:chOff x="2704897" y="1466148"/>
              <a:chExt cx="7086352" cy="5046921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717800" y="2560316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>
                    <a:solidFill>
                      <a:srgbClr val="C00000"/>
                    </a:solidFill>
                  </a:rPr>
                  <a:t>корень</a:t>
                </a: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 rot="3166386">
                <a:off x="3746223" y="4170710"/>
                <a:ext cx="227977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chemeClr val="tx1"/>
                    </a:solidFill>
                  </a:rPr>
                  <a:t>ЧАСТЬ</a:t>
                </a:r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2704897" y="3234752"/>
                <a:ext cx="380517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FFFF00"/>
                    </a:solidFill>
                  </a:rPr>
                  <a:t>ЛЕКСИЧЕСКОЕ</a:t>
                </a: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 rot="3174171">
                <a:off x="2921581" y="4654334"/>
                <a:ext cx="3069771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FFFF00"/>
                    </a:solidFill>
                  </a:rPr>
                  <a:t>заключено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 rot="2672250">
                <a:off x="6516510" y="2638276"/>
                <a:ext cx="278311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всех</a:t>
                </a: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5012501" y="4740906"/>
                <a:ext cx="234188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b="1" dirty="0">
                    <a:solidFill>
                      <a:schemeClr val="tx1"/>
                    </a:solidFill>
                  </a:rPr>
                  <a:t>слово</a:t>
                </a: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 rot="17574540">
                <a:off x="4795826" y="2949856"/>
                <a:ext cx="361511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CC99FF"/>
                    </a:solidFill>
                  </a:rPr>
                  <a:t>В КОТОРОМ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3659712" y="2142491"/>
                <a:ext cx="273897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92D050"/>
                    </a:solidFill>
                  </a:rPr>
                  <a:t>ЗНАЧЕНИЕ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5168449" y="4203822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00B0F0"/>
                    </a:solidFill>
                  </a:rPr>
                  <a:t>родственных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6556412" y="3581714"/>
                <a:ext cx="300221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b="1" dirty="0">
                    <a:solidFill>
                      <a:schemeClr val="tx1"/>
                    </a:solidFill>
                  </a:rPr>
                  <a:t>значимая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 rot="2331079">
                <a:off x="6959106" y="2918728"/>
                <a:ext cx="99561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>
                    <a:solidFill>
                      <a:schemeClr val="accent1">
                        <a:lumMod val="50000"/>
                      </a:schemeClr>
                    </a:solidFill>
                  </a:rPr>
                  <a:t>это</a:t>
                </a: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>
              <a:off x="5064681" y="5368609"/>
              <a:ext cx="2783114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главная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2031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49689" cy="791882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Облако слов</a:t>
            </a:r>
          </a:p>
        </p:txBody>
      </p:sp>
      <p:grpSp>
        <p:nvGrpSpPr>
          <p:cNvPr id="8" name="Группа 7"/>
          <p:cNvGrpSpPr/>
          <p:nvPr/>
        </p:nvGrpSpPr>
        <p:grpSpPr>
          <a:xfrm rot="18405033">
            <a:off x="2589253" y="595190"/>
            <a:ext cx="7584738" cy="5460680"/>
            <a:chOff x="2206511" y="1052389"/>
            <a:chExt cx="7584738" cy="546068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206511" y="1052389"/>
              <a:ext cx="7584738" cy="5460680"/>
              <a:chOff x="2206511" y="1052389"/>
              <a:chExt cx="7584738" cy="5460680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206511" y="2637932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>
                    <a:solidFill>
                      <a:srgbClr val="C00000"/>
                    </a:solidFill>
                  </a:rPr>
                  <a:t>СУФФИКС</a:t>
                </a: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 rot="3166386">
                <a:off x="3746223" y="4170710"/>
                <a:ext cx="227977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chemeClr val="tx1"/>
                    </a:solidFill>
                  </a:rPr>
                  <a:t>ЧАСТЬ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 rot="14051945">
                <a:off x="5103783" y="2185411"/>
                <a:ext cx="2913743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b="1" dirty="0">
                    <a:solidFill>
                      <a:srgbClr val="00B0F0"/>
                    </a:solidFill>
                  </a:rPr>
                  <a:t>служит</a:t>
                </a: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 rot="3174171">
                <a:off x="2921581" y="4654334"/>
                <a:ext cx="3069771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FFFF00"/>
                    </a:solidFill>
                  </a:rPr>
                  <a:t>это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637642" y="1538918"/>
                <a:ext cx="278311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новых</a:t>
                </a: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5012501" y="4740906"/>
                <a:ext cx="234188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b="1" dirty="0">
                    <a:solidFill>
                      <a:schemeClr val="tx1"/>
                    </a:solidFill>
                  </a:rPr>
                  <a:t>слово</a:t>
                </a: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179550" y="3098914"/>
                <a:ext cx="361511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CC99FF"/>
                    </a:solidFill>
                  </a:rPr>
                  <a:t>которая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3659712" y="2142491"/>
                <a:ext cx="273897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92D050"/>
                    </a:solidFill>
                  </a:rPr>
                  <a:t>ЗНАЧИМАЯ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5168449" y="4203822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00B0F0"/>
                    </a:solidFill>
                  </a:rPr>
                  <a:t>образования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4818906" y="3661209"/>
                <a:ext cx="300221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b="1" dirty="0">
                    <a:solidFill>
                      <a:schemeClr val="tx1"/>
                    </a:solidFill>
                  </a:rPr>
                  <a:t>значимая</a:t>
                </a: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 rot="3174171">
              <a:off x="5174919" y="3148366"/>
              <a:ext cx="3069771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rgbClr val="002060"/>
                  </a:solidFill>
                </a:rPr>
                <a:t>для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3269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49689" cy="791882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Облако слов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271753" y="685500"/>
            <a:ext cx="7628813" cy="5408470"/>
            <a:chOff x="2206511" y="1104599"/>
            <a:chExt cx="7628813" cy="540847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206511" y="1104599"/>
              <a:ext cx="7628813" cy="5408470"/>
              <a:chOff x="2206511" y="1104599"/>
              <a:chExt cx="7628813" cy="5408470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2206511" y="2637932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>
                    <a:solidFill>
                      <a:srgbClr val="C00000"/>
                    </a:solidFill>
                  </a:rPr>
                  <a:t>ПРИСТАВКА</a:t>
                </a: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 rot="3166386">
                <a:off x="3746223" y="4170710"/>
                <a:ext cx="227977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600" b="1" dirty="0">
                    <a:solidFill>
                      <a:schemeClr val="tx1"/>
                    </a:solidFill>
                  </a:rPr>
                  <a:t>ЧАСТЬ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 rot="14051945">
                <a:off x="5597502" y="2237621"/>
                <a:ext cx="2913743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b="1" dirty="0">
                    <a:solidFill>
                      <a:srgbClr val="00B0F0"/>
                    </a:solidFill>
                  </a:rPr>
                  <a:t>служит</a:t>
                </a: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 rot="3174171">
                <a:off x="2921581" y="4654334"/>
                <a:ext cx="3069771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FFFF00"/>
                    </a:solidFill>
                  </a:rPr>
                  <a:t>это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637642" y="1538918"/>
                <a:ext cx="278311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новых</a:t>
                </a: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5012501" y="4740906"/>
                <a:ext cx="234188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b="1" dirty="0">
                    <a:solidFill>
                      <a:schemeClr val="tx1"/>
                    </a:solidFill>
                  </a:rPr>
                  <a:t>слово</a:t>
                </a: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3179550" y="3098914"/>
                <a:ext cx="361511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CC99FF"/>
                    </a:solidFill>
                  </a:rPr>
                  <a:t>которая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3659712" y="2142491"/>
                <a:ext cx="2738975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92D050"/>
                    </a:solidFill>
                  </a:rPr>
                  <a:t>ЗНАЧИМАЯ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5212524" y="4194757"/>
                <a:ext cx="4622800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00B0F0"/>
                    </a:solidFill>
                  </a:rPr>
                  <a:t>образования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4818906" y="3661209"/>
                <a:ext cx="3002212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b="1" dirty="0">
                    <a:solidFill>
                      <a:schemeClr val="tx1"/>
                    </a:solidFill>
                  </a:rPr>
                  <a:t>значимая</a:t>
                </a: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 rot="3174171">
              <a:off x="6485795" y="3114577"/>
              <a:ext cx="1276974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rgbClr val="002060"/>
                  </a:solidFill>
                </a:rPr>
                <a:t>для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0956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49689" cy="791882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Облако слов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169131" y="395941"/>
            <a:ext cx="9743469" cy="6063564"/>
            <a:chOff x="1522022" y="395941"/>
            <a:chExt cx="9621479" cy="606356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522022" y="395941"/>
              <a:ext cx="9621479" cy="6063564"/>
              <a:chOff x="1482180" y="1104599"/>
              <a:chExt cx="9621479" cy="6063564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1482180" y="1104599"/>
                <a:ext cx="9621479" cy="6063564"/>
                <a:chOff x="1482180" y="1104599"/>
                <a:chExt cx="9621479" cy="6063564"/>
              </a:xfrm>
            </p:grpSpPr>
            <p:sp>
              <p:nvSpPr>
                <p:cNvPr id="3" name="Прямоугольник 2"/>
                <p:cNvSpPr/>
                <p:nvPr/>
              </p:nvSpPr>
              <p:spPr>
                <a:xfrm>
                  <a:off x="1556820" y="2192354"/>
                  <a:ext cx="5497553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6000" b="1" dirty="0">
                      <a:solidFill>
                        <a:srgbClr val="C00000"/>
                      </a:solidFill>
                    </a:rPr>
                    <a:t>ОКОНЧАНИЕ</a:t>
                  </a:r>
                </a:p>
              </p:txBody>
            </p:sp>
            <p:sp>
              <p:nvSpPr>
                <p:cNvPr id="5" name="Прямоугольник 4"/>
                <p:cNvSpPr/>
                <p:nvPr/>
              </p:nvSpPr>
              <p:spPr>
                <a:xfrm rot="5400000">
                  <a:off x="5286065" y="4182512"/>
                  <a:ext cx="3199786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ru-RU" sz="4400" b="1" dirty="0">
                      <a:solidFill>
                        <a:srgbClr val="002060"/>
                      </a:solidFill>
                    </a:rPr>
                    <a:t>ЧАСТ</a:t>
                  </a:r>
                </a:p>
                <a:p>
                  <a:pPr algn="ctr"/>
                  <a:r>
                    <a:rPr lang="ru-RU" sz="4400" b="1" dirty="0">
                      <a:solidFill>
                        <a:srgbClr val="002060"/>
                      </a:solidFill>
                    </a:rPr>
                    <a:t>Ь</a:t>
                  </a:r>
                </a:p>
              </p:txBody>
            </p:sp>
            <p:sp>
              <p:nvSpPr>
                <p:cNvPr id="7" name="Прямоугольник 6"/>
                <p:cNvSpPr/>
                <p:nvPr/>
              </p:nvSpPr>
              <p:spPr>
                <a:xfrm rot="14051945">
                  <a:off x="5597502" y="2237621"/>
                  <a:ext cx="2913743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5400" b="1" dirty="0">
                      <a:solidFill>
                        <a:srgbClr val="00B0F0"/>
                      </a:solidFill>
                    </a:rPr>
                    <a:t>служит</a:t>
                  </a:r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 rot="3174171">
                  <a:off x="5115032" y="2960888"/>
                  <a:ext cx="1243383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3200" b="1" dirty="0">
                      <a:solidFill>
                        <a:srgbClr val="FFFF00"/>
                      </a:solidFill>
                    </a:rPr>
                    <a:t>это</a:t>
                  </a:r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1763558" y="1538918"/>
                  <a:ext cx="4657198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92D050"/>
                      </a:solidFill>
                    </a:rPr>
                    <a:t>предложении</a:t>
                  </a:r>
                </a:p>
              </p:txBody>
            </p:sp>
            <p:sp>
              <p:nvSpPr>
                <p:cNvPr id="12" name="Прямоугольник 11"/>
                <p:cNvSpPr/>
                <p:nvPr/>
              </p:nvSpPr>
              <p:spPr>
                <a:xfrm rot="5400000">
                  <a:off x="6614509" y="4182512"/>
                  <a:ext cx="2341880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chemeClr val="tx1"/>
                      </a:solidFill>
                    </a:rPr>
                    <a:t>слово</a:t>
                  </a:r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 flipV="1">
                  <a:off x="1482180" y="2960888"/>
                  <a:ext cx="3615115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CC99FF"/>
                      </a:solidFill>
                    </a:rPr>
                    <a:t>которая</a:t>
                  </a:r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 rot="5400000">
                  <a:off x="6339344" y="4976296"/>
                  <a:ext cx="3736034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92D050"/>
                      </a:solidFill>
                    </a:rPr>
                    <a:t>сл/сочет-и</a:t>
                  </a:r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>
                  <a:off x="6480859" y="3003022"/>
                  <a:ext cx="4622800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800" b="1" dirty="0">
                      <a:solidFill>
                        <a:srgbClr val="00B0F0"/>
                      </a:solidFill>
                    </a:rPr>
                    <a:t>связи</a:t>
                  </a:r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2740340" y="3583599"/>
                  <a:ext cx="3916952" cy="6477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4400" b="1" dirty="0">
                      <a:solidFill>
                        <a:schemeClr val="tx1"/>
                      </a:solidFill>
                    </a:rPr>
                    <a:t>изменяемая</a:t>
                  </a:r>
                </a:p>
              </p:txBody>
            </p:sp>
          </p:grpSp>
          <p:sp>
            <p:nvSpPr>
              <p:cNvPr id="18" name="Прямоугольник 17"/>
              <p:cNvSpPr/>
              <p:nvPr/>
            </p:nvSpPr>
            <p:spPr>
              <a:xfrm rot="3174171">
                <a:off x="4513291" y="2969626"/>
                <a:ext cx="1276974" cy="6477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>
                    <a:solidFill>
                      <a:srgbClr val="002060"/>
                    </a:solidFill>
                  </a:rPr>
                  <a:t>для</a:t>
                </a:r>
              </a:p>
            </p:txBody>
          </p:sp>
        </p:grpSp>
        <p:sp>
          <p:nvSpPr>
            <p:cNvPr id="17" name="Прямоугольник 16"/>
            <p:cNvSpPr/>
            <p:nvPr/>
          </p:nvSpPr>
          <p:spPr>
            <a:xfrm>
              <a:off x="2907589" y="3566371"/>
              <a:ext cx="3789545" cy="6477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>
                  <a:solidFill>
                    <a:srgbClr val="00B0F0"/>
                  </a:solidFill>
                </a:rPr>
                <a:t>образует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4819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ловарные слова"/>
          <p:cNvSpPr>
            <a:spLocks noGrp="1"/>
          </p:cNvSpPr>
          <p:nvPr>
            <p:ph type="title"/>
          </p:nvPr>
        </p:nvSpPr>
        <p:spPr>
          <a:xfrm>
            <a:off x="2708701" y="327098"/>
            <a:ext cx="6406297" cy="80131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Словарный диктант</a:t>
            </a:r>
          </a:p>
        </p:txBody>
      </p:sp>
      <p:sp>
        <p:nvSpPr>
          <p:cNvPr id="5" name="1 строка"/>
          <p:cNvSpPr txBox="1"/>
          <p:nvPr/>
        </p:nvSpPr>
        <p:spPr>
          <a:xfrm>
            <a:off x="266700" y="2369295"/>
            <a:ext cx="11290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AnastasiaScript" panose="02000505070000020002" pitchFamily="2" charset="0"/>
              </a:rPr>
              <a:t>_</a:t>
            </a:r>
            <a:r>
              <a:rPr lang="ru-RU" sz="4400" b="1" dirty="0" err="1">
                <a:latin typeface="AnastasiaScript" panose="02000505070000020002" pitchFamily="2" charset="0"/>
              </a:rPr>
              <a:t>пе_льсин</a:t>
            </a:r>
            <a:r>
              <a:rPr lang="ru-RU" sz="4400" b="1" dirty="0">
                <a:latin typeface="AnastasiaScript" panose="02000505070000020002" pitchFamily="2" charset="0"/>
              </a:rPr>
              <a:t>, </a:t>
            </a:r>
            <a:r>
              <a:rPr lang="ru-RU" sz="4400" b="1" dirty="0" err="1">
                <a:latin typeface="AnastasiaScript" panose="02000505070000020002" pitchFamily="2" charset="0"/>
              </a:rPr>
              <a:t>т_зис</a:t>
            </a:r>
            <a:r>
              <a:rPr lang="ru-RU" sz="4400" b="1" dirty="0">
                <a:latin typeface="AnastasiaScript" panose="02000505070000020002" pitchFamily="2" charset="0"/>
              </a:rPr>
              <a:t>, _</a:t>
            </a:r>
            <a:r>
              <a:rPr lang="ru-RU" sz="4400" b="1" dirty="0" err="1">
                <a:latin typeface="AnastasiaScript" panose="02000505070000020002" pitchFamily="2" charset="0"/>
              </a:rPr>
              <a:t>р_матный</a:t>
            </a:r>
            <a:r>
              <a:rPr lang="ru-RU" sz="4400" b="1" dirty="0">
                <a:latin typeface="AnastasiaScript" panose="02000505070000020002" pitchFamily="2" charset="0"/>
              </a:rPr>
              <a:t>, </a:t>
            </a:r>
            <a:r>
              <a:rPr lang="ru-RU" sz="4400" b="1" dirty="0" err="1">
                <a:latin typeface="AnastasiaScript" panose="02000505070000020002" pitchFamily="2" charset="0"/>
              </a:rPr>
              <a:t>д_ван</a:t>
            </a:r>
            <a:r>
              <a:rPr lang="ru-RU" sz="4400" b="1" dirty="0">
                <a:latin typeface="AnastasiaScript" panose="02000505070000020002" pitchFamily="2" charset="0"/>
              </a:rPr>
              <a:t>, </a:t>
            </a:r>
            <a:r>
              <a:rPr lang="ru-RU" sz="4400" b="1" dirty="0" err="1">
                <a:latin typeface="AnastasiaScript" panose="02000505070000020002" pitchFamily="2" charset="0"/>
              </a:rPr>
              <a:t>д_к_зат_льство</a:t>
            </a:r>
            <a:r>
              <a:rPr lang="ru-RU" sz="4400" b="1" dirty="0">
                <a:latin typeface="AnastasiaScript" panose="02000505070000020002" pitchFamily="2" charset="0"/>
              </a:rPr>
              <a:t>.</a:t>
            </a:r>
          </a:p>
        </p:txBody>
      </p:sp>
      <p:pic>
        <p:nvPicPr>
          <p:cNvPr id="8" name="Микрофон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04927" y="191075"/>
            <a:ext cx="737689" cy="7376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71" y="2754015"/>
            <a:ext cx="2438400" cy="2438400"/>
          </a:xfrm>
          <a:prstGeom prst="rect">
            <a:avLst/>
          </a:prstGeom>
        </p:spPr>
      </p:pic>
      <p:sp>
        <p:nvSpPr>
          <p:cNvPr id="4" name="Ответ"/>
          <p:cNvSpPr txBox="1"/>
          <p:nvPr/>
        </p:nvSpPr>
        <p:spPr>
          <a:xfrm>
            <a:off x="333717" y="2590536"/>
            <a:ext cx="11156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А        </a:t>
            </a:r>
            <a:r>
              <a:rPr lang="ru-RU" sz="2000" b="1">
                <a:solidFill>
                  <a:srgbClr val="FF0000"/>
                </a:solidFill>
              </a:rPr>
              <a:t>П                        Е            А     </a:t>
            </a:r>
            <a:r>
              <a:rPr lang="ru-RU" sz="2000" b="1" dirty="0">
                <a:solidFill>
                  <a:srgbClr val="FF0000"/>
                </a:solidFill>
              </a:rPr>
              <a:t>О                             И                О    А            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1728" y="5870448"/>
            <a:ext cx="1955835" cy="548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Ответ</a:t>
            </a:r>
          </a:p>
        </p:txBody>
      </p:sp>
      <p:pic>
        <p:nvPicPr>
          <p:cNvPr id="3" name="1_апельси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65810" y="4304243"/>
            <a:ext cx="609600" cy="609600"/>
          </a:xfrm>
          <a:prstGeom prst="rect">
            <a:avLst/>
          </a:prstGeom>
        </p:spPr>
      </p:pic>
      <p:pic>
        <p:nvPicPr>
          <p:cNvPr id="7" name="2_тезис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65810" y="4275639"/>
            <a:ext cx="609600" cy="609600"/>
          </a:xfrm>
          <a:prstGeom prst="rect">
            <a:avLst/>
          </a:prstGeom>
        </p:spPr>
      </p:pic>
      <p:pic>
        <p:nvPicPr>
          <p:cNvPr id="15" name="3_ароматный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65810" y="4274467"/>
            <a:ext cx="609600" cy="609600"/>
          </a:xfrm>
          <a:prstGeom prst="rect">
            <a:avLst/>
          </a:prstGeom>
        </p:spPr>
      </p:pic>
      <p:pic>
        <p:nvPicPr>
          <p:cNvPr id="16" name="4_диван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65810" y="4274467"/>
            <a:ext cx="609600" cy="609600"/>
          </a:xfrm>
          <a:prstGeom prst="rect">
            <a:avLst/>
          </a:prstGeom>
        </p:spPr>
      </p:pic>
      <p:pic>
        <p:nvPicPr>
          <p:cNvPr id="17" name="5_доказательство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65810" y="4274467"/>
            <a:ext cx="609600" cy="609600"/>
          </a:xfrm>
          <a:prstGeom prst="rect">
            <a:avLst/>
          </a:prstGeom>
        </p:spPr>
      </p:pic>
      <p:sp>
        <p:nvSpPr>
          <p:cNvPr id="18" name="Самооценка"/>
          <p:cNvSpPr/>
          <p:nvPr/>
        </p:nvSpPr>
        <p:spPr>
          <a:xfrm>
            <a:off x="3434415" y="3328416"/>
            <a:ext cx="4283121" cy="23591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0 ошибок - 5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1 ошибка – 4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2 ошибки – 3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3 ошибки - 2</a:t>
            </a:r>
          </a:p>
        </p:txBody>
      </p:sp>
      <p:sp>
        <p:nvSpPr>
          <p:cNvPr id="19" name="5?"/>
          <p:cNvSpPr/>
          <p:nvPr/>
        </p:nvSpPr>
        <p:spPr>
          <a:xfrm>
            <a:off x="653171" y="223120"/>
            <a:ext cx="1048558" cy="1009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5?</a:t>
            </a:r>
          </a:p>
        </p:txBody>
      </p:sp>
      <p:sp>
        <p:nvSpPr>
          <p:cNvPr id="20" name="Нашивка 19">
            <a:hlinkClick r:id="" action="ppaction://hlinkshowjump?jump=nextslide"/>
          </p:cNvPr>
          <p:cNvSpPr/>
          <p:nvPr/>
        </p:nvSpPr>
        <p:spPr>
          <a:xfrm>
            <a:off x="11301984" y="6126480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67 -0.24769 L -0.0767 -0.24746 C -0.07487 -0.25255 -0.07305 -0.25741 -0.07097 -0.26204 C -0.07032 -0.26366 -0.06941 -0.26482 -0.06862 -0.26621 C -0.06784 -0.26829 -0.06758 -0.27107 -0.06641 -0.27246 C -0.06433 -0.27477 -0.05951 -0.27639 -0.05951 -0.27616 C -0.05834 -0.27593 -0.05664 -0.27616 -0.05599 -0.27454 C -0.05456 -0.27084 -0.05365 -0.26204 -0.05365 -0.26181 C -0.05404 -0.25255 -0.05339 -0.24283 -0.05482 -0.23334 C -0.05521 -0.23125 -0.05717 -0.23033 -0.05834 -0.23148 C -0.05938 -0.23241 -0.05912 -0.23542 -0.05951 -0.2375 C -0.05912 -0.24236 -0.05912 -0.24722 -0.05834 -0.25162 C -0.05795 -0.25371 -0.05664 -0.2544 -0.05599 -0.25602 C -0.05417 -0.26019 -0.05209 -0.26852 -0.04909 -0.27037 L -0.04219 -0.27454 C -0.04063 -0.27384 -0.03881 -0.27408 -0.0375 -0.27246 C -0.03659 -0.27107 -0.03633 -0.26852 -0.03633 -0.26621 C -0.03633 -0.25533 -0.03711 -0.24445 -0.0375 -0.23334 C -0.03829 -0.23472 -0.03972 -0.23565 -0.03985 -0.2375 C -0.03998 -0.24074 -0.03881 -0.25324 -0.0375 -0.2581 C -0.03685 -0.26019 -0.03633 -0.26273 -0.03516 -0.26412 C -0.03425 -0.26551 -0.03295 -0.26551 -0.03178 -0.26621 C -0.03099 -0.26829 -0.0306 -0.27084 -0.02943 -0.27246 C -0.02657 -0.27639 -0.02318 -0.27338 -0.02019 -0.27246 C -0.01784 -0.25949 -0.01706 -0.2581 -0.02019 -0.2375 C -0.02058 -0.23519 -0.02175 -0.24167 -0.02253 -0.24375 C -0.02214 -0.24769 -0.0224 -0.25232 -0.02136 -0.25602 C -0.02058 -0.2588 -0.0155 -0.26644 -0.01329 -0.26829 C -0.01107 -0.27014 -0.00638 -0.27246 -0.00638 -0.27222 C -0.003 -0.27153 0.00104 -0.27269 0.00286 -0.26621 C 0.00351 -0.26366 0.00364 -0.26088 0.00403 -0.2581 C 0.00364 -0.24977 0.00377 -0.24144 0.00286 -0.23334 C 0.0026 -0.23148 0.00117 -0.23079 0.00052 -0.2294 C -0.00026 -0.22732 -0.00105 -0.22523 -0.00183 -0.22315 C -0.00248 -0.22523 -0.00391 -0.22685 -0.00404 -0.2294 C -0.00521 -0.25764 -0.00534 -0.2456 -0.00066 -0.25602 C 0.00026 -0.25787 0.00078 -0.26019 0.00169 -0.26204 C 0.00468 -0.26875 0.00546 -0.26713 0.01093 -0.27037 L 0.01445 -0.27246 C 0.01627 -0.2713 0.02018 -0.26968 0.02135 -0.26621 C 0.02265 -0.2625 0.02356 -0.25394 0.02356 -0.25371 C 0.02317 -0.24769 0.02343 -0.24144 0.02252 -0.23542 C 0.02213 -0.23357 0.02122 -0.23171 0.02018 -0.23148 C 0.01901 -0.23102 0.01783 -0.2331 0.01666 -0.23334 C 0.01705 -0.23959 0.01679 -0.24607 0.01783 -0.25162 C 0.01836 -0.25463 0.01992 -0.25648 0.02135 -0.2581 C 0.02356 -0.26065 0.03216 -0.26204 0.03281 -0.26204 C 0.04036 -0.26065 0.04296 -0.26412 0.04674 -0.25394 C 0.04739 -0.25209 0.04752 -0.24977 0.04791 -0.24769 C 0.04765 -0.24514 0.04961 -0.225 0.04322 -0.22732 C 0.04218 -0.22778 0.04166 -0.23009 0.04088 -0.23148 C 0.04127 -0.2375 0.04153 -0.24375 0.04205 -0.24977 C 0.04231 -0.25209 0.04244 -0.2544 0.04322 -0.25602 C 0.04414 -0.25787 0.04557 -0.25857 0.04674 -0.26019 C 0.04752 -0.26134 0.04817 -0.26296 0.04895 -0.26412 C 0.05013 -0.26574 0.05143 -0.26667 0.05247 -0.26829 C 0.05325 -0.26945 0.05377 -0.27153 0.05481 -0.27246 C 0.0569 -0.27431 0.05937 -0.27523 0.06171 -0.27639 L 0.0651 -0.27847 C 0.06627 -0.27778 0.06849 -0.27871 0.06862 -0.27639 C 0.07083 -0.23912 0.07343 -0.24306 0.06406 -0.2375 C 0.06289 -0.2382 0.06145 -0.2382 0.06054 -0.23959 C 0.05846 -0.24236 0.05781 -0.24792 0.05703 -0.25162 C 0.05911 -0.2625 0.05677 -0.25463 0.06171 -0.26204 C 0.0638 -0.26528 0.06484 -0.27084 0.06744 -0.27246 L 0.07434 -0.27639 C 0.07786 -0.27593 0.08151 -0.27639 0.08476 -0.27454 C 0.09231 -0.26991 0.08763 -0.24306 0.08711 -0.23959 C 0.08671 -0.2375 0.08476 -0.2382 0.08359 -0.2375 C 0.08164 -0.2382 0.07877 -0.23658 0.07786 -0.23959 C 0.07669 -0.24398 0.07825 -0.24931 0.07903 -0.25394 C 0.07929 -0.25602 0.08229 -0.26273 0.08359 -0.26412 C 0.08463 -0.26528 0.08593 -0.26528 0.08711 -0.26621 C 0.09505 -0.27338 0.08554 -0.26806 0.09518 -0.27246 C 0.09856 -0.27176 0.10234 -0.27269 0.10559 -0.27037 C 0.10755 -0.26898 0.11015 -0.26204 0.11015 -0.26181 C 0.11171 -0.25371 0.11419 -0.24676 0.11132 -0.2375 C 0.11067 -0.23565 0.10898 -0.23611 0.10781 -0.23542 C 0.10625 -0.23611 0.1039 -0.23496 0.10325 -0.2375 C 0.10208 -0.24236 0.10455 -0.25232 0.10664 -0.25602 C 0.10768 -0.25764 0.10911 -0.25857 0.11015 -0.26019 C 0.11315 -0.26435 0.11197 -0.26505 0.11588 -0.26829 C 0.11809 -0.27014 0.12057 -0.27107 0.12278 -0.27246 L 0.1263 -0.27454 C 0.12903 -0.27384 0.13229 -0.27546 0.13437 -0.27246 C 0.13632 -0.26968 0.13671 -0.26019 0.13671 -0.25996 C 0.13632 -0.25533 0.13645 -0.25 0.13554 -0.24584 C 0.13515 -0.24398 0.13385 -0.24329 0.1332 -0.24167 C 0.1302 -0.23264 0.13476 -0.23704 0.12864 -0.23334 C 0.12903 -0.23959 0.12851 -0.24607 0.12981 -0.25162 C 0.1302 -0.25417 0.13229 -0.25417 0.1332 -0.25602 C 0.13424 -0.25764 0.1345 -0.26065 0.13554 -0.26204 C 0.13645 -0.26343 0.13789 -0.2632 0.13906 -0.26412 C 0.14023 -0.26528 0.14114 -0.26736 0.14244 -0.26829 C 0.14388 -0.26945 0.14557 -0.26968 0.14713 -0.27037 C 0.1483 -0.27084 0.14934 -0.27176 0.15052 -0.27246 C 0.15273 -0.26852 0.15364 -0.26736 0.1552 -0.26204 C 0.15572 -0.26019 0.15586 -0.2581 0.15625 -0.25602 C 0.15586 -0.24653 0.15729 -0.23611 0.1552 -0.22732 C 0.15416 -0.22338 0.14817 -0.22315 0.14817 -0.22292 C 0.14752 -0.22523 0.14609 -0.22685 0.14596 -0.2294 C 0.14557 -0.23519 0.14726 -0.24167 0.14934 -0.24584 C 0.15586 -0.25857 0.15559 -0.25718 0.16328 -0.26621 C 0.1677 -0.27153 0.16536 -0.26968 0.17018 -0.27246 C 0.17018 -0.27222 0.17903 -0.27037 0.18059 -0.26829 C 0.18255 -0.26551 0.1832 -0.25996 0.18398 -0.25602 C 0.18359 -0.24977 0.18372 -0.24352 0.18281 -0.2375 C 0.18255 -0.23565 0.18164 -0.2338 0.18059 -0.23334 C 0.17929 -0.2331 0.17825 -0.23472 0.17708 -0.23542 C 0.17721 -0.23611 0.17877 -0.24861 0.17942 -0.24977 C 0.1802 -0.25162 0.18177 -0.25232 0.18281 -0.25394 C 0.18632 -0.25903 0.18619 -0.26366 0.19205 -0.26621 L 0.19674 -0.26829 C 0.19817 -0.26759 0.19987 -0.26736 0.2013 -0.26621 C 0.20429 -0.26412 0.20572 -0.26088 0.20703 -0.25602 C 0.20768 -0.25417 0.20781 -0.25162 0.2082 -0.24977 C 0.20781 -0.24306 0.20898 -0.23542 0.20703 -0.2294 C 0.20625 -0.22685 0.20364 -0.22963 0.20247 -0.23148 C 0.20156 -0.23264 0.20169 -0.23542 0.2013 -0.2375 C 0.20169 -0.24074 0.20143 -0.24491 0.20247 -0.24769 C 0.20572 -0.25764 0.20716 -0.25741 0.21171 -0.26019 C 0.21575 -0.26736 0.21302 -0.26366 0.22096 -0.26829 L 0.22434 -0.27037 C 0.22669 -0.26968 0.22916 -0.26991 0.23125 -0.26829 C 0.23346 -0.26667 0.2358 -0.25926 0.23711 -0.25602 C 0.23658 -0.24676 0.23932 -0.23334 0.23242 -0.23334 C 0.23125 -0.23334 0.2302 -0.23472 0.22903 -0.23542 C 0.22942 -0.24074 0.2289 -0.24676 0.2302 -0.25162 C 0.23059 -0.25394 0.23255 -0.25278 0.23359 -0.25394 C 0.23828 -0.25903 0.23346 -0.25741 0.23828 -0.26412 C 0.23919 -0.26551 0.24049 -0.26551 0.24166 -0.26621 C 0.2444 -0.26551 0.24726 -0.26621 0.24974 -0.26412 C 0.25169 -0.2625 0.25442 -0.25602 0.25442 -0.25579 C 0.25612 -0.24699 0.25729 -0.24352 0.25442 -0.23148 C 0.2539 -0.22963 0.25286 -0.23403 0.25208 -0.23542 C 0.25247 -0.24028 0.25247 -0.24514 0.25325 -0.24977 C 0.25403 -0.2544 0.25885 -0.26204 0.26015 -0.26412 L 0.2625 -0.26829 C 0.26328 -0.26968 0.26367 -0.27176 0.26471 -0.27246 L 0.26822 -0.27454 C 0.27044 -0.27361 0.27513 -0.27246 0.27747 -0.27037 C 0.27864 -0.26921 0.27981 -0.26759 0.28086 -0.26621 C 0.28125 -0.26412 0.28151 -0.26204 0.28203 -0.26019 C 0.28268 -0.25787 0.28424 -0.25648 0.28437 -0.25394 C 0.2845 -0.25232 0.28372 -0.23611 0.28203 -0.23148 C 0.28099 -0.22824 0.27786 -0.225 0.2763 -0.22315 C 0.27513 -0.22384 0.2733 -0.22315 0.27278 -0.22523 C 0.27161 -0.23056 0.27474 -0.23472 0.2763 -0.2375 C 0.27916 -0.25301 0.275 -0.23449 0.28086 -0.24769 C 0.28164 -0.24954 0.28151 -0.25209 0.28203 -0.25394 C 0.28359 -0.25857 0.28515 -0.25857 0.28789 -0.26019 C 0.28971 -0.26343 0.29101 -0.26644 0.29362 -0.26829 C 0.29505 -0.26945 0.29674 -0.26968 0.29817 -0.27037 C 0.29934 -0.27084 0.30052 -0.27176 0.30169 -0.27246 C 0.30364 -0.26898 0.30664 -0.26667 0.30742 -0.26204 L 0.30976 -0.24977 C 0.30937 -0.24445 0.30976 -0.23866 0.30859 -0.23334 C 0.30807 -0.23125 0.30651 -0.22871 0.3052 -0.2294 C 0.3039 -0.22986 0.30442 -0.23334 0.30403 -0.23542 C 0.30794 -0.25648 0.30403 -0.24167 0.30859 -0.25162 C 0.3095 -0.25394 0.31002 -0.25625 0.31093 -0.2581 C 0.31302 -0.2625 0.31471 -0.26852 0.31783 -0.27037 L 0.32474 -0.27454 C 0.32591 -0.27384 0.32721 -0.27361 0.32825 -0.27246 C 0.33242 -0.26783 0.32981 -0.26412 0.33281 -0.25602 L 0.33515 -0.24977 C 0.33476 -0.24306 0.33398 -0.23611 0.33398 -0.2294 C 0.33398 -0.22709 0.33606 -0.22477 0.33515 -0.22315 C 0.33424 -0.22176 0.33281 -0.22454 0.33164 -0.22523 C 0.33125 -0.22732 0.33046 -0.22917 0.33046 -0.23148 C 0.33046 -0.23449 0.33164 -0.2456 0.33281 -0.24977 C 0.33346 -0.25209 0.3345 -0.25371 0.33515 -0.25602 C 0.33567 -0.25787 0.33541 -0.26065 0.33632 -0.26204 C 0.33828 -0.26574 0.34062 -0.26875 0.34322 -0.27037 L 0.35013 -0.27454 C 0.3513 -0.27315 0.3526 -0.27199 0.35364 -0.27037 C 0.35937 -0.25996 0.35586 -0.24375 0.35364 -0.23148 C 0.35208 -0.23218 0.34987 -0.23102 0.34895 -0.23334 C 0.34817 -0.23588 0.34947 -0.23912 0.35013 -0.24167 C 0.35065 -0.24329 0.35182 -0.24421 0.35247 -0.24584 C 0.3569 -0.25556 0.35234 -0.24908 0.3582 -0.25602 C 0.35924 -0.2588 0.36106 -0.26435 0.36289 -0.26621 C 0.36393 -0.26736 0.3651 -0.26759 0.36627 -0.26829 C 0.37096 -0.26759 0.37565 -0.26806 0.3802 -0.26621 C 0.38125 -0.26574 0.38164 -0.26343 0.38242 -0.26204 C 0.38971 -0.25162 0.38268 -0.26389 0.38828 -0.25394 C 0.3875 -0.24584 0.38763 -0.23704 0.38593 -0.2294 C 0.38541 -0.22732 0.38359 -0.22685 0.38242 -0.22732 C 0.38138 -0.22778 0.38086 -0.23009 0.3802 -0.23148 C 0.38046 -0.23681 0.38007 -0.24283 0.38125 -0.24769 C 0.38216 -0.25139 0.38476 -0.25278 0.38593 -0.25602 C 0.38971 -0.26621 0.38711 -0.26088 0.39518 -0.27037 C 0.39635 -0.27176 0.39726 -0.27361 0.39856 -0.27454 L 0.40546 -0.27847 C 0.40768 -0.27477 0.40872 -0.27338 0.41015 -0.26829 C 0.41067 -0.26644 0.41093 -0.26412 0.41132 -0.26204 C 0.41119 -0.26088 0.41041 -0.24051 0.40898 -0.23542 C 0.40846 -0.2338 0.40742 -0.2331 0.40664 -0.23148 C 0.40091 -0.21875 0.40768 -0.23102 0.40208 -0.22107 C 0.40169 -0.22315 0.40091 -0.22523 0.40091 -0.22732 C 0.40091 -0.23148 0.4013 -0.23565 0.40208 -0.23959 C 0.40234 -0.24144 0.40781 -0.25371 0.40781 -0.25394 C 0.41341 -0.26505 0.41145 -0.26296 0.41705 -0.26621 C 0.41783 -0.26759 0.41849 -0.26945 0.4194 -0.27037 C 0.42044 -0.27153 0.42174 -0.27153 0.42278 -0.27246 C 0.42447 -0.27361 0.42591 -0.27523 0.42747 -0.27639 C 0.42942 -0.27593 0.43151 -0.27593 0.4332 -0.27454 C 0.43671 -0.2713 0.43684 -0.26759 0.43789 -0.26204 C 0.4375 -0.25394 0.43763 -0.2456 0.43671 -0.2375 C 0.43645 -0.23565 0.43502 -0.23496 0.43437 -0.23334 C 0.43346 -0.23148 0.43281 -0.2294 0.43203 -0.22732 C 0.43125 -0.22871 0.42981 -0.2294 0.42981 -0.23148 C 0.42929 -0.23982 0.42968 -0.24977 0.4332 -0.25602 C 0.43424 -0.25764 0.43554 -0.25857 0.43671 -0.26019 C 0.44023 -0.26528 0.43776 -0.26412 0.44244 -0.26829 C 0.44349 -0.26921 0.44479 -0.26968 0.44596 -0.27037 C 0.44895 -0.27176 0.45507 -0.27454 0.45507 -0.27431 C 0.45664 -0.27384 0.45833 -0.27361 0.45976 -0.27246 C 0.46211 -0.27037 0.46341 -0.26343 0.46432 -0.26019 C 0.46692 -0.24167 0.46367 -0.24537 0.47018 -0.24167 C 0.47096 -0.24028 0.47317 -0.23889 0.47239 -0.2375 C 0.4707 -0.23449 0.46549 -0.23334 0.46549 -0.2331 C 0.45768 -0.23681 0.4569 -0.23449 0.46211 -0.26019 C 0.4625 -0.2625 0.46875 -0.27246 0.47135 -0.27454 C 0.47278 -0.27546 0.47434 -0.27593 0.47591 -0.27639 C 0.48046 -0.27593 0.48554 -0.27824 0.48971 -0.27454 C 0.49192 -0.27246 0.49205 -0.26204 0.49205 -0.26181 C 0.49127 -0.25324 0.49088 -0.2456 0.48854 -0.2375 C 0.48789 -0.23472 0.48632 -0.22639 0.48632 -0.2294 C 0.48632 -0.24167 0.48802 -0.23912 0.49088 -0.24584 C 0.49531 -0.25556 0.49075 -0.24908 0.49661 -0.25602 C 0.49752 -0.2581 0.49961 -0.26482 0.5013 -0.26621 C 0.50351 -0.26829 0.5082 -0.27037 0.5082 -0.27014 C 0.51015 -0.26968 0.51224 -0.26991 0.51393 -0.26829 C 0.52083 -0.26227 0.51705 -0.24838 0.51627 -0.2375 C 0.51614 -0.23542 0.51575 -0.23334 0.5151 -0.23148 C 0.51458 -0.22963 0.51354 -0.22871 0.51289 -0.22732 C 0.50833 -0.23519 0.51002 -0.22986 0.51289 -0.24769 C 0.51432 -0.25764 0.51419 -0.2544 0.51979 -0.26412 C 0.52799 -0.27871 0.51862 -0.26296 0.52669 -0.27454 C 0.52747 -0.2757 0.52799 -0.27778 0.52903 -0.27847 C 0.53112 -0.28056 0.53593 -0.28264 0.53593 -0.28241 C 0.53711 -0.28195 0.53828 -0.28148 0.53932 -0.28056 C 0.54218 -0.27801 0.54388 -0.2757 0.54518 -0.27037 C 0.54609 -0.26644 0.54739 -0.2581 0.54739 -0.25787 C 0.547 -0.25046 0.54687 -0.24306 0.54635 -0.23542 C 0.54609 -0.23334 0.54583 -0.23102 0.54518 -0.2294 C 0.54427 -0.22732 0.5427 -0.22685 0.54166 -0.22523 C 0.54088 -0.22408 0.5401 -0.22246 0.53932 -0.22107 C 0.53893 -0.22315 0.53802 -0.22523 0.53815 -0.22732 C 0.53867 -0.23519 0.53971 -0.23912 0.54283 -0.24375 C 0.54388 -0.24514 0.54518 -0.2463 0.54635 -0.24769 C 0.54791 -0.25 0.54882 -0.25486 0.55091 -0.25602 C 0.55963 -0.26111 0.54882 -0.25417 0.55781 -0.26204 C 0.55885 -0.2632 0.56015 -0.26343 0.56132 -0.26412 C 0.56354 -0.26343 0.56614 -0.26412 0.56822 -0.26204 C 0.5694 -0.26111 0.56966 -0.25787 0.57057 -0.25602 C 0.57122 -0.2544 0.572 -0.25324 0.57278 -0.25162 C 0.57239 -0.24375 0.57226 -0.23542 0.57161 -0.22732 C 0.57148 -0.22523 0.57135 -0.22269 0.57057 -0.22107 C 0.56966 -0.21968 0.56822 -0.21968 0.56705 -0.21898 C 0.56432 -0.22639 0.56354 -0.22546 0.56588 -0.23542 C 0.56627 -0.23727 0.56757 -0.2382 0.56822 -0.23959 C 0.56914 -0.24144 0.56966 -0.24398 0.57057 -0.24584 C 0.57226 -0.24931 0.57474 -0.25209 0.5763 -0.25602 C 0.57708 -0.2581 0.57773 -0.26019 0.57864 -0.26204 C 0.58007 -0.26528 0.58242 -0.26852 0.58437 -0.27037 C 0.58541 -0.2713 0.58671 -0.27176 0.58789 -0.27246 C 0.59088 -0.27176 0.59414 -0.27246 0.597 -0.27037 C 0.59908 -0.26898 0.60169 -0.26204 0.60169 -0.26181 C 0.6013 -0.25671 0.60117 -0.25116 0.60052 -0.24584 C 0.59961 -0.23796 0.59856 -0.2331 0.59596 -0.22732 C 0.59518 -0.2257 0.5944 -0.22454 0.59362 -0.22315 C 0.59283 -0.22523 0.5914 -0.22685 0.59127 -0.2294 C 0.59114 -0.23079 0.59322 -0.2456 0.59362 -0.24769 C 0.59388 -0.24977 0.59401 -0.25209 0.59479 -0.25394 C 0.59596 -0.25718 0.59778 -0.25949 0.59934 -0.26204 L 0.60169 -0.26621 L 0.60403 -0.27037 C 0.60507 -0.27246 0.60612 -0.275 0.60742 -0.27639 C 0.60859 -0.27778 0.60963 -0.27963 0.61093 -0.28056 C 0.61315 -0.28241 0.61783 -0.28472 0.61783 -0.28449 C 0.62057 -0.28403 0.62343 -0.28472 0.62591 -0.28264 C 0.62695 -0.28171 0.62656 -0.27847 0.62708 -0.27639 C 0.62773 -0.27431 0.62864 -0.27246 0.62942 -0.27037 C 0.62903 -0.2669 0.62864 -0.25486 0.62708 -0.24977 C 0.61979 -0.22639 0.62526 -0.24468 0.62018 -0.23334 C 0.61432 -0.2206 0.62109 -0.2331 0.61549 -0.22315 C 0.61432 -0.22384 0.61224 -0.22315 0.61211 -0.22523 C 0.6108 -0.23704 0.61197 -0.24398 0.61549 -0.25162 C 0.61614 -0.25324 0.61692 -0.25486 0.61783 -0.25602 C 0.61888 -0.25764 0.62018 -0.2588 0.62122 -0.26019 C 0.62526 -0.2706 0.62161 -0.2625 0.62708 -0.27037 C 0.62786 -0.27153 0.62825 -0.27408 0.62942 -0.27454 C 0.63346 -0.27616 0.63776 -0.27593 0.64205 -0.27639 C 0.64492 -0.27477 0.64674 -0.27431 0.64895 -0.27037 C 0.65 -0.26852 0.65052 -0.26621 0.6513 -0.26412 C 0.6513 -0.26366 0.65039 -0.24722 0.64895 -0.24375 C 0.64765 -0.24051 0.6444 -0.23542 0.6444 -0.23519 C 0.64453 -0.23634 0.64609 -0.24838 0.64661 -0.24977 C 0.64791 -0.25301 0.65013 -0.25486 0.6513 -0.2581 C 0.65208 -0.26019 0.65247 -0.26273 0.65364 -0.26412 C 0.65455 -0.26551 0.65586 -0.26551 0.65703 -0.26621 C 0.65742 -0.26829 0.65716 -0.27107 0.6582 -0.27246 C 0.66015 -0.275 0.6651 -0.27639 0.6651 -0.27616 C 0.66705 -0.27593 0.6694 -0.27662 0.67096 -0.27454 C 0.67447 -0.26945 0.67539 -0.26273 0.67669 -0.25602 C 0.6763 -0.25046 0.67656 -0.24468 0.67552 -0.23959 C 0.67461 -0.23496 0.67174 -0.23195 0.67096 -0.22732 L 0.66979 -0.22107 C 0.66901 -0.22246 0.6677 -0.22338 0.66744 -0.22523 C 0.66692 -0.22963 0.66953 -0.2331 0.67096 -0.23542 C 0.67122 -0.2375 0.67148 -0.23982 0.672 -0.24167 C 0.67265 -0.24329 0.67369 -0.24421 0.67434 -0.24584 C 0.67526 -0.24769 0.67578 -0.25 0.67669 -0.25162 C 0.67734 -0.25324 0.67825 -0.2544 0.67903 -0.25602 C 0.67981 -0.25787 0.6802 -0.26042 0.68125 -0.26204 C 0.68619 -0.26968 0.68684 -0.26968 0.69166 -0.27246 C 0.69375 -0.26852 0.69479 -0.26736 0.69622 -0.26204 C 0.69687 -0.26019 0.697 -0.2581 0.69739 -0.25602 C 0.697 -0.24769 0.69726 -0.23912 0.69622 -0.23148 C 0.69609 -0.2294 0.69505 -0.22732 0.69401 -0.22732 C 0.69283 -0.22732 0.69244 -0.23009 0.69166 -0.23148 C 0.68945 -0.24306 0.68919 -0.24144 0.69166 -0.26019 C 0.69192 -0.2625 0.69687 -0.26759 0.69739 -0.26829 C 0.69817 -0.27037 0.69856 -0.27315 0.69974 -0.27454 C 0.70182 -0.27685 0.70429 -0.27709 0.70664 -0.27847 C 0.71497 -0.28357 0.70455 -0.27755 0.71471 -0.28264 C 0.71588 -0.28334 0.71705 -0.28403 0.71822 -0.28472 C 0.72513 -0.28171 0.72226 -0.28542 0.72513 -0.27037 L 0.7263 -0.26412 C 0.72591 -0.26019 0.72565 -0.25602 0.72513 -0.25162 C 0.72487 -0.24977 0.72487 -0.24722 0.72395 -0.24584 C 0.722 -0.24236 0.71705 -0.2375 0.71705 -0.23727 C 0.71666 -0.23959 0.71588 -0.24144 0.71588 -0.24375 C 0.71588 -0.24722 0.71822 -0.25371 0.7194 -0.25602 C 0.72109 -0.25972 0.72317 -0.26273 0.72513 -0.26621 C 0.72591 -0.26759 0.72656 -0.26921 0.72747 -0.27037 C 0.73177 -0.27546 0.72994 -0.27269 0.7332 -0.27847 C 0.73619 -0.27778 0.74153 -0.27732 0.74479 -0.27454 C 0.74596 -0.27338 0.747 -0.27176 0.74817 -0.27037 C 0.74895 -0.26829 0.74961 -0.26621 0.75052 -0.26412 C 0.75117 -0.26273 0.75273 -0.26204 0.75286 -0.26019 C 0.75312 -0.25232 0.75377 -0.23334 0.747 -0.2294 L 0.74362 -0.22732 C 0.74283 -0.22871 0.74179 -0.22963 0.74127 -0.23148 C 0.73945 -0.23681 0.73997 -0.24213 0.74127 -0.24769 C 0.74166 -0.24954 0.74296 -0.25046 0.74362 -0.25162 C 0.7444 -0.25394 0.74492 -0.25625 0.74583 -0.2581 C 0.74687 -0.25972 0.7483 -0.26065 0.74934 -0.26204 C 0.7608 -0.27963 0.74583 -0.26065 0.76093 -0.27847 C 0.76211 -0.27986 0.76302 -0.28195 0.76432 -0.28264 L 0.77122 -0.28681 C 0.772 -0.28472 0.77265 -0.28264 0.77356 -0.28056 C 0.77421 -0.27917 0.77539 -0.27824 0.77591 -0.27639 C 0.77656 -0.27454 0.77669 -0.27246 0.77708 -0.27037 C 0.77669 -0.26273 0.77682 -0.25509 0.77591 -0.24769 C 0.77565 -0.24584 0.77461 -0.24306 0.77356 -0.24375 C 0.77239 -0.24445 0.77278 -0.24769 0.77239 -0.24977 C 0.77278 -0.25463 0.77278 -0.25972 0.77356 -0.26412 C 0.77395 -0.26597 0.77539 -0.26667 0.77591 -0.26829 C 0.77656 -0.27014 0.77643 -0.27269 0.77708 -0.27454 C 0.7776 -0.27616 0.77864 -0.27709 0.77929 -0.27847 C 0.7832 -0.28704 0.77968 -0.28357 0.78515 -0.28681 C 0.78737 -0.28611 0.78984 -0.28611 0.79205 -0.28472 C 0.79362 -0.2838 0.79674 -0.27894 0.79778 -0.27639 C 0.79947 -0.27246 0.80247 -0.26412 0.80247 -0.26389 C 0.80403 -0.25533 0.80494 -0.25394 0.80247 -0.24167 C 0.80182 -0.23889 0.80013 -0.2375 0.79895 -0.23542 C 0.79778 -0.23681 0.79635 -0.2375 0.79544 -0.23959 C 0.79479 -0.24121 0.7944 -0.24352 0.7944 -0.24584 C 0.7944 -0.25486 0.79466 -0.25996 0.79778 -0.26621 C 0.8 -0.2706 0.80247 -0.27454 0.80468 -0.27847 C 0.80586 -0.28056 0.80664 -0.2838 0.8082 -0.28472 C 0.81315 -0.28773 0.81041 -0.28634 0.81627 -0.28889 C 0.81705 -0.28681 0.8177 -0.28449 0.81862 -0.28264 C 0.81927 -0.28125 0.82044 -0.28033 0.82083 -0.27847 C 0.822 -0.27477 0.82317 -0.26621 0.82317 -0.26597 C 0.82317 -0.26528 0.82161 -0.24074 0.81979 -0.23959 L 0.81627 -0.2375 C 0.81471 -0.2382 0.81289 -0.2375 0.81171 -0.23959 C 0.81067 -0.24074 0.81054 -0.24352 0.81054 -0.24584 C 0.81054 -0.24653 0.81184 -0.25996 0.81276 -0.26204 C 0.81406 -0.26528 0.81588 -0.26759 0.81744 -0.27037 C 0.81862 -0.27246 0.8194 -0.2757 0.82083 -0.27639 C 0.83346 -0.28403 0.81445 -0.27199 0.82786 -0.28264 C 0.83007 -0.28449 0.83476 -0.28681 0.83476 -0.28658 L 0.83711 -0.29074 L 0.83711 -0.29051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5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90" y="-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9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4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7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220" y="2511472"/>
            <a:ext cx="6919560" cy="1835055"/>
          </a:xfrm>
          <a:prstGeom prst="rect">
            <a:avLst/>
          </a:prstGeom>
        </p:spPr>
      </p:pic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11301984" y="6126480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0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Использованные ресурсы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1714" y="1674112"/>
            <a:ext cx="10045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http://img.banggood.com/thumb/water/oaupload/banggood/images/A9/32/b0835960-e84b-4a52-8290-1d18cd2802d6.jpg</a:t>
            </a:r>
            <a:r>
              <a:rPr lang="ru-RU" dirty="0"/>
              <a:t> перо сазана</a:t>
            </a:r>
          </a:p>
          <a:p>
            <a:r>
              <a:rPr lang="en-US" dirty="0">
                <a:hlinkClick r:id="rId3"/>
              </a:rPr>
              <a:t>http://www.100suvenirov.ru/data/Image/catalog/53408-pero-gusinoe-icheskim-grifelem-metallicheskiy_bb.jpg</a:t>
            </a:r>
            <a:r>
              <a:rPr lang="ru-RU" dirty="0"/>
              <a:t> бордовое перо</a:t>
            </a:r>
          </a:p>
          <a:p>
            <a:r>
              <a:rPr lang="en-US" dirty="0">
                <a:hlinkClick r:id="rId4"/>
              </a:rPr>
              <a:t>http://static.baza.farpost.ru/v/1384130078462_bulletin</a:t>
            </a:r>
            <a:r>
              <a:rPr lang="ru-RU" dirty="0"/>
              <a:t> бордовое с бронзой</a:t>
            </a:r>
          </a:p>
          <a:p>
            <a:r>
              <a:rPr lang="en-US" dirty="0">
                <a:hlinkClick r:id="rId5"/>
              </a:rPr>
              <a:t>http://static.my-shop.ru/product/3/220/2195317.jpg</a:t>
            </a:r>
            <a:r>
              <a:rPr lang="ru-RU" dirty="0"/>
              <a:t> ручка</a:t>
            </a:r>
          </a:p>
          <a:p>
            <a:r>
              <a:rPr lang="ru-RU" dirty="0"/>
              <a:t>Ребусы сгенерированы на сайте онлайн</a:t>
            </a:r>
          </a:p>
          <a:p>
            <a:r>
              <a:rPr lang="en-US" dirty="0">
                <a:hlinkClick r:id="rId6"/>
              </a:rPr>
              <a:t>http://fatumtest.ru/tst/pic/log_msl.jpg</a:t>
            </a:r>
            <a:r>
              <a:rPr lang="ru-RU" dirty="0"/>
              <a:t> изображение «Логическое мышление»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DB31C1-AB1B-4FE1-B1A5-EA78AC0C4939}"/>
              </a:ext>
            </a:extLst>
          </p:cNvPr>
          <p:cNvSpPr txBox="1"/>
          <p:nvPr/>
        </p:nvSpPr>
        <p:spPr>
          <a:xfrm>
            <a:off x="7280365" y="5107577"/>
            <a:ext cx="49116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Автор работы</a:t>
            </a:r>
          </a:p>
          <a:p>
            <a:pPr algn="ctr"/>
            <a:r>
              <a:rPr lang="ru-RU" sz="1400" dirty="0"/>
              <a:t>Царакова Надежда </a:t>
            </a:r>
            <a:r>
              <a:rPr lang="ru-RU" sz="1400" dirty="0" err="1"/>
              <a:t>Радионовна</a:t>
            </a:r>
            <a:endParaRPr lang="ru-RU" sz="1400" dirty="0"/>
          </a:p>
          <a:p>
            <a:pPr algn="ctr"/>
            <a:r>
              <a:rPr lang="ru-RU" sz="1400" dirty="0"/>
              <a:t>Учитель русского языка и литературы</a:t>
            </a:r>
          </a:p>
          <a:p>
            <a:pPr algn="ctr"/>
            <a:r>
              <a:rPr lang="ru-RU" sz="1400" dirty="0"/>
              <a:t>МКОУ «СОШ № 15 п. Светлый»</a:t>
            </a:r>
          </a:p>
          <a:p>
            <a:pPr algn="ctr"/>
            <a:r>
              <a:rPr lang="ru-RU" sz="1400" dirty="0" err="1"/>
              <a:t>Мирнинского</a:t>
            </a:r>
            <a:r>
              <a:rPr lang="ru-RU" sz="1400" dirty="0"/>
              <a:t> района</a:t>
            </a:r>
          </a:p>
          <a:p>
            <a:pPr algn="ctr"/>
            <a:r>
              <a:rPr lang="ru-RU" sz="1400" dirty="0"/>
              <a:t>РС (Я)</a:t>
            </a:r>
          </a:p>
        </p:txBody>
      </p:sp>
    </p:spTree>
    <p:extLst>
      <p:ext uri="{BB962C8B-B14F-4D97-AF65-F5344CB8AC3E}">
        <p14:creationId xmlns:p14="http://schemas.microsoft.com/office/powerpoint/2010/main" val="1566787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27452" t="42361" r="13104" b="25521"/>
          <a:stretch/>
        </p:blipFill>
        <p:spPr>
          <a:xfrm>
            <a:off x="4535672" y="1507394"/>
            <a:ext cx="6299200" cy="191355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484372" y="444500"/>
            <a:ext cx="3708400" cy="6070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Подсказка!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1.</a:t>
            </a:r>
            <a:r>
              <a:rPr lang="ru-RU" sz="2800" u="sng" dirty="0">
                <a:solidFill>
                  <a:schemeClr val="bg1"/>
                </a:solidFill>
              </a:rPr>
              <a:t>Перевернутая картина </a:t>
            </a:r>
            <a:r>
              <a:rPr lang="ru-RU" sz="2400" dirty="0">
                <a:solidFill>
                  <a:schemeClr val="bg1"/>
                </a:solidFill>
              </a:rPr>
              <a:t>обозначает</a:t>
            </a:r>
            <a:r>
              <a:rPr lang="ru-RU" sz="2800" dirty="0">
                <a:solidFill>
                  <a:schemeClr val="bg1"/>
                </a:solidFill>
              </a:rPr>
              <a:t> слово, которое читается с конца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2.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u="sng" dirty="0">
                <a:solidFill>
                  <a:schemeClr val="bg1"/>
                </a:solidFill>
              </a:rPr>
              <a:t>Зачеркнутая буква </a:t>
            </a:r>
            <a:r>
              <a:rPr lang="ru-RU" sz="2800" dirty="0">
                <a:solidFill>
                  <a:schemeClr val="bg1"/>
                </a:solidFill>
              </a:rPr>
              <a:t>убирается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3.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u="sng" dirty="0">
                <a:solidFill>
                  <a:schemeClr val="bg1"/>
                </a:solidFill>
              </a:rPr>
              <a:t>Сколько запятых </a:t>
            </a:r>
            <a:r>
              <a:rPr lang="ru-RU" sz="2800" dirty="0">
                <a:solidFill>
                  <a:schemeClr val="bg1"/>
                </a:solidFill>
              </a:rPr>
              <a:t>(перед или после), столько букв убирается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671" y="3902616"/>
            <a:ext cx="7275289" cy="1863184"/>
          </a:xfrm>
          <a:prstGeom prst="rect">
            <a:avLst/>
          </a:prstGeom>
        </p:spPr>
      </p:pic>
      <p:sp>
        <p:nvSpPr>
          <p:cNvPr id="5" name="Нашивка 4">
            <a:hlinkClick r:id="" action="ppaction://hlinkshowjump?jump=nextslide"/>
          </p:cNvPr>
          <p:cNvSpPr/>
          <p:nvPr/>
        </p:nvSpPr>
        <p:spPr>
          <a:xfrm>
            <a:off x="11301984" y="6126480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40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9184" y="438912"/>
            <a:ext cx="9656064" cy="1883664"/>
          </a:xfrm>
          <a:prstGeom prst="roundRect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ТЕЗИС </a:t>
            </a:r>
            <a:r>
              <a:rPr lang="ru-RU" sz="2400" b="1" dirty="0">
                <a:solidFill>
                  <a:schemeClr val="bg1"/>
                </a:solidFill>
              </a:rPr>
              <a:t>- (др.-греч. </a:t>
            </a:r>
            <a:r>
              <a:rPr lang="ru-RU" sz="2400" b="1" dirty="0" err="1">
                <a:solidFill>
                  <a:schemeClr val="bg1"/>
                </a:solidFill>
              </a:rPr>
              <a:t>θέσις</a:t>
            </a:r>
            <a:r>
              <a:rPr lang="ru-RU" sz="2400" b="1" dirty="0">
                <a:solidFill>
                  <a:schemeClr val="bg1"/>
                </a:solidFill>
              </a:rPr>
              <a:t> ) — кратко сформулированные основные мысли в одном предложении;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положение, истинность которого доказывается;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утверждение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9184" y="2642616"/>
            <a:ext cx="9656064" cy="2011680"/>
          </a:xfrm>
          <a:prstGeom prst="roundRect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C00000"/>
                </a:solidFill>
              </a:rPr>
              <a:t>ДОКАЗАТЕЛЬСТВО</a:t>
            </a:r>
            <a:r>
              <a:rPr lang="ru-RU" sz="2400" b="1" dirty="0">
                <a:solidFill>
                  <a:schemeClr val="bg1"/>
                </a:solidFill>
              </a:rPr>
              <a:t> - 1.Довод или факт, подтверждающий, доказывающий что-н.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2.процесс (метод) установления истины</a:t>
            </a:r>
          </a:p>
        </p:txBody>
      </p:sp>
      <p:sp>
        <p:nvSpPr>
          <p:cNvPr id="5" name="Нашивка 4">
            <a:hlinkClick r:id="" action="ppaction://hlinkshowjump?jump=nextslide"/>
          </p:cNvPr>
          <p:cNvSpPr/>
          <p:nvPr/>
        </p:nvSpPr>
        <p:spPr>
          <a:xfrm>
            <a:off x="11301984" y="6126480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9184" y="4974336"/>
            <a:ext cx="9656064" cy="1152144"/>
          </a:xfrm>
          <a:prstGeom prst="roundRect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C00000"/>
                </a:solidFill>
              </a:rPr>
              <a:t>АРГУМЕНТ</a:t>
            </a:r>
            <a:r>
              <a:rPr lang="ru-RU" sz="2400" b="1" dirty="0">
                <a:solidFill>
                  <a:schemeClr val="bg1"/>
                </a:solidFill>
              </a:rPr>
              <a:t> - (лат. </a:t>
            </a:r>
            <a:r>
              <a:rPr lang="ru-RU" sz="2400" b="1" dirty="0" err="1">
                <a:solidFill>
                  <a:schemeClr val="bg1"/>
                </a:solidFill>
              </a:rPr>
              <a:t>argumentum</a:t>
            </a:r>
            <a:r>
              <a:rPr lang="ru-RU" sz="2400" b="1" dirty="0">
                <a:solidFill>
                  <a:schemeClr val="bg1"/>
                </a:solidFill>
              </a:rPr>
              <a:t>, от </a:t>
            </a:r>
            <a:r>
              <a:rPr lang="ru-RU" sz="2400" b="1" dirty="0" err="1">
                <a:solidFill>
                  <a:schemeClr val="bg1"/>
                </a:solidFill>
              </a:rPr>
              <a:t>arguere</a:t>
            </a:r>
            <a:r>
              <a:rPr lang="ru-RU" sz="2400" b="1" dirty="0">
                <a:solidFill>
                  <a:schemeClr val="bg1"/>
                </a:solidFill>
              </a:rPr>
              <a:t> - представлять, приводить, доказывать)</a:t>
            </a:r>
          </a:p>
        </p:txBody>
      </p:sp>
    </p:spTree>
    <p:extLst>
      <p:ext uri="{BB962C8B-B14F-4D97-AF65-F5344CB8AC3E}">
        <p14:creationId xmlns:p14="http://schemas.microsoft.com/office/powerpoint/2010/main" val="3200157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420107" y="378233"/>
            <a:ext cx="7133451" cy="81728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Мы знаем 3 типа речи!</a:t>
            </a:r>
          </a:p>
        </p:txBody>
      </p:sp>
      <p:sp>
        <p:nvSpPr>
          <p:cNvPr id="5" name="П"/>
          <p:cNvSpPr txBox="1"/>
          <p:nvPr/>
        </p:nvSpPr>
        <p:spPr>
          <a:xfrm>
            <a:off x="4600761" y="1285732"/>
            <a:ext cx="81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П</a:t>
            </a:r>
          </a:p>
        </p:txBody>
      </p:sp>
      <p:sp>
        <p:nvSpPr>
          <p:cNvPr id="6" name="Р"/>
          <p:cNvSpPr txBox="1"/>
          <p:nvPr/>
        </p:nvSpPr>
        <p:spPr>
          <a:xfrm>
            <a:off x="5580433" y="1285731"/>
            <a:ext cx="81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Р</a:t>
            </a:r>
          </a:p>
        </p:txBody>
      </p:sp>
      <p:sp>
        <p:nvSpPr>
          <p:cNvPr id="7" name="О"/>
          <p:cNvSpPr txBox="1"/>
          <p:nvPr/>
        </p:nvSpPr>
        <p:spPr>
          <a:xfrm>
            <a:off x="6560105" y="1285730"/>
            <a:ext cx="81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9" name="Повествование"/>
          <p:cNvSpPr/>
          <p:nvPr/>
        </p:nvSpPr>
        <p:spPr>
          <a:xfrm>
            <a:off x="760411" y="3330273"/>
            <a:ext cx="3517200" cy="712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B0F0"/>
                </a:solidFill>
              </a:rPr>
              <a:t>П</a:t>
            </a:r>
            <a:r>
              <a:rPr lang="ru-RU" sz="2800" b="1" dirty="0">
                <a:solidFill>
                  <a:schemeClr val="tx1"/>
                </a:solidFill>
              </a:rPr>
              <a:t>овествование</a:t>
            </a:r>
          </a:p>
        </p:txBody>
      </p:sp>
      <p:sp>
        <p:nvSpPr>
          <p:cNvPr id="11" name="Рассуждение"/>
          <p:cNvSpPr/>
          <p:nvPr/>
        </p:nvSpPr>
        <p:spPr>
          <a:xfrm>
            <a:off x="4277443" y="3328156"/>
            <a:ext cx="3517200" cy="712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B0F0"/>
                </a:solidFill>
              </a:rPr>
              <a:t>Р</a:t>
            </a:r>
            <a:r>
              <a:rPr lang="ru-RU" sz="2800" b="1" dirty="0">
                <a:solidFill>
                  <a:schemeClr val="tx1"/>
                </a:solidFill>
              </a:rPr>
              <a:t>ассуждение</a:t>
            </a:r>
          </a:p>
        </p:txBody>
      </p:sp>
      <p:sp>
        <p:nvSpPr>
          <p:cNvPr id="12" name="Описание"/>
          <p:cNvSpPr/>
          <p:nvPr/>
        </p:nvSpPr>
        <p:spPr>
          <a:xfrm>
            <a:off x="7801267" y="3328156"/>
            <a:ext cx="3517200" cy="712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B0F0"/>
                </a:solidFill>
              </a:rPr>
              <a:t>О</a:t>
            </a:r>
            <a:r>
              <a:rPr lang="ru-RU" sz="2800" b="1" dirty="0">
                <a:solidFill>
                  <a:schemeClr val="tx1"/>
                </a:solidFill>
              </a:rPr>
              <a:t>писание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4183770" y="2267218"/>
            <a:ext cx="1646781" cy="845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223160" y="2267218"/>
            <a:ext cx="1412578" cy="8453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Выноска-облако 19"/>
          <p:cNvSpPr/>
          <p:nvPr/>
        </p:nvSpPr>
        <p:spPr>
          <a:xfrm>
            <a:off x="1209355" y="1279074"/>
            <a:ext cx="2293438" cy="1294911"/>
          </a:xfrm>
          <a:prstGeom prst="cloudCallout">
            <a:avLst>
              <a:gd name="adj1" fmla="val -85887"/>
              <a:gd name="adj2" fmla="val 18443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Что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главное</a:t>
            </a:r>
            <a:r>
              <a:rPr lang="ru-RU" sz="36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21" name="Выноска-облако 20"/>
          <p:cNvSpPr/>
          <p:nvPr/>
        </p:nvSpPr>
        <p:spPr>
          <a:xfrm>
            <a:off x="8637920" y="1245334"/>
            <a:ext cx="2293438" cy="1294911"/>
          </a:xfrm>
          <a:prstGeom prst="cloudCallout">
            <a:avLst>
              <a:gd name="adj1" fmla="val 80356"/>
              <a:gd name="adj2" fmla="val 240675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Как?</a:t>
            </a:r>
          </a:p>
        </p:txBody>
      </p:sp>
      <p:sp>
        <p:nvSpPr>
          <p:cNvPr id="22" name="Что произошло?"/>
          <p:cNvSpPr/>
          <p:nvPr/>
        </p:nvSpPr>
        <p:spPr>
          <a:xfrm>
            <a:off x="763435" y="4066248"/>
            <a:ext cx="3520800" cy="724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Что произошло?</a:t>
            </a:r>
          </a:p>
        </p:txBody>
      </p:sp>
      <p:sp>
        <p:nvSpPr>
          <p:cNvPr id="23" name="Почему?"/>
          <p:cNvSpPr/>
          <p:nvPr/>
        </p:nvSpPr>
        <p:spPr>
          <a:xfrm>
            <a:off x="4270819" y="4066248"/>
            <a:ext cx="3520800" cy="724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Почему?</a:t>
            </a:r>
          </a:p>
        </p:txBody>
      </p:sp>
      <p:sp>
        <p:nvSpPr>
          <p:cNvPr id="24" name="Какой?"/>
          <p:cNvSpPr/>
          <p:nvPr/>
        </p:nvSpPr>
        <p:spPr>
          <a:xfrm>
            <a:off x="7794825" y="4066248"/>
            <a:ext cx="3520800" cy="724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Какой?</a:t>
            </a:r>
          </a:p>
        </p:txBody>
      </p:sp>
      <p:sp>
        <p:nvSpPr>
          <p:cNvPr id="25" name="рассказывать"/>
          <p:cNvSpPr/>
          <p:nvPr/>
        </p:nvSpPr>
        <p:spPr>
          <a:xfrm>
            <a:off x="763435" y="4777448"/>
            <a:ext cx="3520800" cy="724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Рассказывать</a:t>
            </a:r>
          </a:p>
        </p:txBody>
      </p:sp>
      <p:sp>
        <p:nvSpPr>
          <p:cNvPr id="26" name="Доказывать"/>
          <p:cNvSpPr/>
          <p:nvPr/>
        </p:nvSpPr>
        <p:spPr>
          <a:xfrm>
            <a:off x="4270819" y="4777448"/>
            <a:ext cx="3520800" cy="724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Доказывать</a:t>
            </a:r>
          </a:p>
        </p:txBody>
      </p:sp>
      <p:sp>
        <p:nvSpPr>
          <p:cNvPr id="27" name="Изображать"/>
          <p:cNvSpPr/>
          <p:nvPr/>
        </p:nvSpPr>
        <p:spPr>
          <a:xfrm>
            <a:off x="7794825" y="4777448"/>
            <a:ext cx="3520800" cy="724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Изображать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11315625" y="5137674"/>
            <a:ext cx="547853" cy="1758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60539" y="4428557"/>
            <a:ext cx="547853" cy="1758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Нашивка 29">
            <a:hlinkClick r:id="" action="ppaction://hlinkshowjump?jump=nextslide"/>
          </p:cNvPr>
          <p:cNvSpPr/>
          <p:nvPr/>
        </p:nvSpPr>
        <p:spPr>
          <a:xfrm>
            <a:off x="11301984" y="6126480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68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8326" y="262234"/>
            <a:ext cx="6332269" cy="804630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Структура сочинения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6859" y="2292160"/>
            <a:ext cx="3566160" cy="3960000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</a:rPr>
              <a:t>1.</a:t>
            </a:r>
            <a:r>
              <a:rPr lang="ru-RU" sz="2800" b="1" dirty="0">
                <a:solidFill>
                  <a:schemeClr val="bg1"/>
                </a:solidFill>
              </a:rPr>
              <a:t>Общее впечатление о предмете.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2.</a:t>
            </a:r>
            <a:r>
              <a:rPr lang="ru-RU" sz="2800" b="1" dirty="0">
                <a:solidFill>
                  <a:schemeClr val="bg1"/>
                </a:solidFill>
              </a:rPr>
              <a:t> Детали предмета.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75904" y="2292160"/>
            <a:ext cx="3474720" cy="3960000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</a:rPr>
              <a:t>1.</a:t>
            </a:r>
            <a:r>
              <a:rPr lang="ru-RU" sz="2800" b="1" dirty="0">
                <a:solidFill>
                  <a:schemeClr val="bg1"/>
                </a:solidFill>
              </a:rPr>
              <a:t>Начало события.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2.</a:t>
            </a:r>
            <a:r>
              <a:rPr lang="ru-RU" sz="2800" b="1" dirty="0">
                <a:solidFill>
                  <a:schemeClr val="bg1"/>
                </a:solidFill>
              </a:rPr>
              <a:t>Развитие события.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3.</a:t>
            </a:r>
            <a:r>
              <a:rPr lang="ru-RU" sz="2800" b="1" dirty="0">
                <a:solidFill>
                  <a:schemeClr val="bg1"/>
                </a:solidFill>
              </a:rPr>
              <a:t>Кульминация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4</a:t>
            </a:r>
            <a:r>
              <a:rPr lang="ru-RU" sz="2800" b="1" dirty="0">
                <a:solidFill>
                  <a:schemeClr val="bg1"/>
                </a:solidFill>
              </a:rPr>
              <a:t>.Конец события, развязка.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45076" y="3249200"/>
            <a:ext cx="3858770" cy="2045920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</a:rPr>
              <a:t>1.</a:t>
            </a:r>
            <a:r>
              <a:rPr lang="ru-RU" sz="2800" b="1" dirty="0">
                <a:solidFill>
                  <a:schemeClr val="bg1"/>
                </a:solidFill>
              </a:rPr>
              <a:t>Тезис 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2.</a:t>
            </a:r>
            <a:r>
              <a:rPr lang="ru-RU" sz="2800" b="1" dirty="0">
                <a:solidFill>
                  <a:schemeClr val="bg1"/>
                </a:solidFill>
              </a:rPr>
              <a:t>Доказательства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3.</a:t>
            </a:r>
            <a:r>
              <a:rPr lang="ru-RU" sz="2800" b="1" dirty="0">
                <a:solidFill>
                  <a:schemeClr val="bg1"/>
                </a:solidFill>
              </a:rPr>
              <a:t> Вывод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8883" y="1450912"/>
            <a:ext cx="3182112" cy="621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Описание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75903" y="1450912"/>
            <a:ext cx="3182112" cy="621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Повествование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83404" y="1450912"/>
            <a:ext cx="3182112" cy="621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Рассуждение</a:t>
            </a:r>
          </a:p>
        </p:txBody>
      </p:sp>
      <p:sp>
        <p:nvSpPr>
          <p:cNvPr id="11" name="Нашивка 10">
            <a:hlinkClick r:id="" action="ppaction://hlinkshowjump?jump=nextslide"/>
          </p:cNvPr>
          <p:cNvSpPr/>
          <p:nvPr/>
        </p:nvSpPr>
        <p:spPr>
          <a:xfrm>
            <a:off x="11558016" y="6254496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01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007" y="525870"/>
            <a:ext cx="9404723" cy="4100994"/>
          </a:xfrm>
        </p:spPr>
        <p:txBody>
          <a:bodyPr/>
          <a:lstStyle/>
          <a:p>
            <a:r>
              <a:rPr lang="ru-RU" sz="4400" b="1" dirty="0">
                <a:solidFill>
                  <a:srgbClr val="C00000"/>
                </a:solidFill>
              </a:rPr>
              <a:t>1.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Являются ли сейчас однокоренными словами слова </a:t>
            </a:r>
            <a:r>
              <a:rPr lang="ru-RU" b="1" dirty="0">
                <a:solidFill>
                  <a:srgbClr val="FFFF00"/>
                </a:solidFill>
              </a:rPr>
              <a:t>«стрела» </a:t>
            </a: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b="1" dirty="0">
                <a:solidFill>
                  <a:srgbClr val="FFFF00"/>
                </a:solidFill>
              </a:rPr>
              <a:t> «стрелять»? </a:t>
            </a:r>
            <a:r>
              <a:rPr lang="ru-RU" b="1" dirty="0">
                <a:solidFill>
                  <a:schemeClr val="tx1"/>
                </a:solidFill>
              </a:rPr>
              <a:t>А в истории языка?</a:t>
            </a:r>
          </a:p>
        </p:txBody>
      </p:sp>
      <p:sp>
        <p:nvSpPr>
          <p:cNvPr id="3" name="Овал 2"/>
          <p:cNvSpPr/>
          <p:nvPr/>
        </p:nvSpPr>
        <p:spPr>
          <a:xfrm>
            <a:off x="10477500" y="228600"/>
            <a:ext cx="609600" cy="609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11558016" y="6254496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721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007" y="525870"/>
            <a:ext cx="9404723" cy="5746914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2. </a:t>
            </a:r>
            <a:r>
              <a:rPr lang="ru-RU" b="1" dirty="0">
                <a:solidFill>
                  <a:schemeClr val="tx1"/>
                </a:solidFill>
              </a:rPr>
              <a:t>Найдите слово, которое нельзя причислить к группе слов с корнем –сов-.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Умные совята.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Совята у </a:t>
            </a:r>
            <a:r>
              <a:rPr lang="ru-RU" b="1" dirty="0" err="1">
                <a:solidFill>
                  <a:srgbClr val="FFFF00"/>
                </a:solidFill>
              </a:rPr>
              <a:t>совушки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Умные головушки: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На каждый </a:t>
            </a:r>
            <a:r>
              <a:rPr lang="ru-RU" b="1" dirty="0" err="1">
                <a:solidFill>
                  <a:srgbClr val="FFFF00"/>
                </a:solidFill>
              </a:rPr>
              <a:t>совушкин</a:t>
            </a:r>
            <a:r>
              <a:rPr lang="ru-RU" b="1" dirty="0">
                <a:solidFill>
                  <a:srgbClr val="FFFF00"/>
                </a:solidFill>
              </a:rPr>
              <a:t> совет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Глазами хлопают в ответ.</a:t>
            </a:r>
          </a:p>
        </p:txBody>
      </p:sp>
      <p:sp>
        <p:nvSpPr>
          <p:cNvPr id="3" name="Овал 2"/>
          <p:cNvSpPr/>
          <p:nvPr/>
        </p:nvSpPr>
        <p:spPr>
          <a:xfrm>
            <a:off x="10477500" y="228600"/>
            <a:ext cx="609600" cy="609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11558016" y="6254496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114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007" y="525870"/>
            <a:ext cx="9404723" cy="274768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3.</a:t>
            </a:r>
            <a:br>
              <a:rPr lang="ru-RU" dirty="0"/>
            </a:br>
            <a:r>
              <a:rPr lang="ru-RU" dirty="0"/>
              <a:t>Родственны ли слова </a:t>
            </a:r>
            <a:r>
              <a:rPr lang="ru-RU" b="1" dirty="0">
                <a:solidFill>
                  <a:srgbClr val="FFFF00"/>
                </a:solidFill>
              </a:rPr>
              <a:t>«пот» </a:t>
            </a: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b="1" dirty="0">
                <a:solidFill>
                  <a:srgbClr val="FFFF00"/>
                </a:solidFill>
              </a:rPr>
              <a:t> «потолок»</a:t>
            </a:r>
            <a:r>
              <a:rPr lang="ru-RU" dirty="0"/>
              <a:t>?</a:t>
            </a:r>
          </a:p>
        </p:txBody>
      </p:sp>
      <p:sp>
        <p:nvSpPr>
          <p:cNvPr id="3" name="Овал 2"/>
          <p:cNvSpPr/>
          <p:nvPr/>
        </p:nvSpPr>
        <p:spPr>
          <a:xfrm>
            <a:off x="10477500" y="228600"/>
            <a:ext cx="609600" cy="609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11558016" y="6254496"/>
            <a:ext cx="498348" cy="5303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3370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878</TotalTime>
  <Words>536</Words>
  <Application>Microsoft Office PowerPoint</Application>
  <PresentationFormat>Широкоэкранный</PresentationFormat>
  <Paragraphs>173</Paragraphs>
  <Slides>21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AnastasiaScript</vt:lpstr>
      <vt:lpstr>Arial</vt:lpstr>
      <vt:lpstr>Calibri</vt:lpstr>
      <vt:lpstr>Century Gothic</vt:lpstr>
      <vt:lpstr>Times New Roman</vt:lpstr>
      <vt:lpstr>Wingdings 3</vt:lpstr>
      <vt:lpstr>Ион</vt:lpstr>
      <vt:lpstr>Рассуждение в повествовании</vt:lpstr>
      <vt:lpstr>Словарный диктант</vt:lpstr>
      <vt:lpstr>Презентация PowerPoint</vt:lpstr>
      <vt:lpstr>Презентация PowerPoint</vt:lpstr>
      <vt:lpstr>Мы знаем 3 типа речи!</vt:lpstr>
      <vt:lpstr>Структура сочинения</vt:lpstr>
      <vt:lpstr>1.  Являются ли сейчас однокоренными словами слова «стрела» и «стрелять»? А в истории языка?</vt:lpstr>
      <vt:lpstr>2. Найдите слово, которое нельзя причислить к группе слов с корнем –сов-. Умные совята. Совята у совушки Умные головушки: На каждый совушкин совет Глазами хлопают в ответ.</vt:lpstr>
      <vt:lpstr>3. Родственны ли слова «пот» и «потолок»?</vt:lpstr>
      <vt:lpstr>4.  Какие из приведенных слов можно отнести к родственным словам, а какие к формам того же слова? Лес, лесник, лесок, леса, лесной, лесники, лесничий, лесистый.</vt:lpstr>
      <vt:lpstr>Рефлексия -Я сегодня узнал, что… - Мне пригодятся знания, которые я получил, так как я…. - Мне показался интересным такой момент урока… - Я испытывал затруднения при… - Я могу поставить себе такую оценку, потому что я... - Класс в целом работал… - Мне понравилось, как отвечал (-а)….</vt:lpstr>
      <vt:lpstr>Домашнее задание: Упр.402 написать сочинение-рассуждение (выбрать из списка). </vt:lpstr>
      <vt:lpstr>Проверим свои знания!</vt:lpstr>
      <vt:lpstr>Облако слов</vt:lpstr>
      <vt:lpstr>Облако слов</vt:lpstr>
      <vt:lpstr>Облако слов</vt:lpstr>
      <vt:lpstr>Облако слов</vt:lpstr>
      <vt:lpstr>Облако слов</vt:lpstr>
      <vt:lpstr>Облако слов</vt:lpstr>
      <vt:lpstr>Презентация PowerPoint</vt:lpstr>
      <vt:lpstr>Использованные ресурсы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Надежда Царакова</cp:lastModifiedBy>
  <cp:revision>327</cp:revision>
  <dcterms:created xsi:type="dcterms:W3CDTF">2017-01-22T00:45:08Z</dcterms:created>
  <dcterms:modified xsi:type="dcterms:W3CDTF">2017-08-28T01:11:30Z</dcterms:modified>
</cp:coreProperties>
</file>