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673" y="1454726"/>
            <a:ext cx="7252853" cy="1818409"/>
          </a:xfrm>
        </p:spPr>
        <p:txBody>
          <a:bodyPr>
            <a:noAutofit/>
          </a:bodyPr>
          <a:lstStyle/>
          <a:p>
            <a:pPr marL="469900" lvl="0" indent="-469900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ru-RU" sz="2800" b="1" kern="0" dirty="0" smtClean="0">
                <a:solidFill>
                  <a:srgbClr val="C00000"/>
                </a:solidFill>
                <a:latin typeface="Verdana"/>
                <a:ea typeface="+mn-ea"/>
                <a:cs typeface="+mn-cs"/>
              </a:rPr>
              <a:t>Классная работа.</a:t>
            </a:r>
            <a:br>
              <a:rPr lang="ru-RU" sz="2800" b="1" kern="0" dirty="0" smtClean="0">
                <a:solidFill>
                  <a:srgbClr val="C00000"/>
                </a:solidFill>
                <a:latin typeface="Verdana"/>
                <a:ea typeface="+mn-ea"/>
                <a:cs typeface="+mn-cs"/>
              </a:rPr>
            </a:br>
            <a:r>
              <a:rPr lang="ru-RU" sz="2800" b="1" kern="0" dirty="0" smtClean="0">
                <a:solidFill>
                  <a:srgbClr val="C00000"/>
                </a:solidFill>
                <a:latin typeface="Verdana"/>
                <a:ea typeface="+mn-ea"/>
                <a:cs typeface="+mn-cs"/>
              </a:rPr>
              <a:t>Запятая между однородными членами предложения.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86400" y="5081155"/>
            <a:ext cx="3501736" cy="1579418"/>
          </a:xfrm>
          <a:prstGeom prst="roundRect">
            <a:avLst/>
          </a:prstGeom>
          <a:solidFill>
            <a:schemeClr val="bg1"/>
          </a:solidFill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русского языка в 5 классе подготовила </a:t>
            </a:r>
            <a:r>
              <a:rPr lang="ru-RU" dirty="0" err="1" smtClean="0">
                <a:solidFill>
                  <a:schemeClr val="tx1"/>
                </a:solidFill>
              </a:rPr>
              <a:t>Новошинцева</a:t>
            </a:r>
            <a:r>
              <a:rPr lang="ru-RU" dirty="0" smtClean="0">
                <a:solidFill>
                  <a:schemeClr val="tx1"/>
                </a:solidFill>
              </a:rPr>
              <a:t> О.В.,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учитель АОУСОШ №4 Динской район Краснодарский край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551"/>
            <a:ext cx="7886700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Словарь «Пиши правильно»</a:t>
            </a:r>
            <a:endParaRPr lang="ru-RU" sz="4800" b="1" i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2133600" y="3966419"/>
            <a:ext cx="5105400" cy="646113"/>
            <a:chOff x="1248" y="1403"/>
            <a:chExt cx="3216" cy="407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1839" y="1403"/>
              <a:ext cx="14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3600" b="1" dirty="0" smtClean="0">
                  <a:solidFill>
                    <a:srgbClr val="000000"/>
                  </a:solidFill>
                </a:rPr>
                <a:t>Т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Е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Л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Е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ФОН</a:t>
              </a:r>
              <a:endParaRPr lang="en-US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133600" y="1454994"/>
            <a:ext cx="5105400" cy="646113"/>
            <a:chOff x="1248" y="1995"/>
            <a:chExt cx="3216" cy="407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737" y="1995"/>
              <a:ext cx="272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3600" b="1" dirty="0" smtClean="0">
                  <a:solidFill>
                    <a:srgbClr val="000000"/>
                  </a:solidFill>
                </a:rPr>
                <a:t>К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ОЛЛ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ЕКЦИЯ</a:t>
              </a:r>
              <a:endParaRPr lang="en-US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133600" y="2348757"/>
            <a:ext cx="5105400" cy="668338"/>
            <a:chOff x="1248" y="2640"/>
            <a:chExt cx="3216" cy="421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804" y="2654"/>
              <a:ext cx="140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600" b="1" dirty="0" smtClean="0">
                  <a:solidFill>
                    <a:srgbClr val="000000"/>
                  </a:solidFill>
                </a:rPr>
                <a:t>Г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Е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РБАРИЙ</a:t>
              </a:r>
              <a:endParaRPr lang="en-US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133600" y="3145683"/>
            <a:ext cx="5105400" cy="646113"/>
            <a:chOff x="1248" y="3204"/>
            <a:chExt cx="3216" cy="407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804" y="3204"/>
              <a:ext cx="228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3600" b="1" dirty="0" smtClean="0">
                  <a:solidFill>
                    <a:srgbClr val="000000"/>
                  </a:solidFill>
                </a:rPr>
                <a:t>Т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Е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Л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Е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ВИЗОР</a:t>
              </a:r>
              <a:endParaRPr lang="en-US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2133600" y="4822083"/>
            <a:ext cx="5105400" cy="646113"/>
            <a:chOff x="1248" y="3190"/>
            <a:chExt cx="3216" cy="407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1839" y="3190"/>
              <a:ext cx="184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600" b="1" dirty="0" smtClean="0">
                  <a:solidFill>
                    <a:srgbClr val="000000"/>
                  </a:solidFill>
                </a:rPr>
                <a:t>Т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Е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Л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Е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ГРА</a:t>
              </a:r>
              <a:r>
                <a:rPr lang="ru-RU" sz="3600" b="1" u="sng" dirty="0" smtClean="0">
                  <a:solidFill>
                    <a:srgbClr val="FF0000"/>
                  </a:solidFill>
                </a:rPr>
                <a:t>ММ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А</a:t>
              </a:r>
              <a:endParaRPr lang="en-US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1529195" y="5715000"/>
            <a:ext cx="6619009" cy="758536"/>
          </a:xfrm>
          <a:prstGeom prst="roundRect">
            <a:avLst/>
          </a:prstGeom>
          <a:solidFill>
            <a:schemeClr val="bg1"/>
          </a:solidFill>
          <a:ln w="603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Запишите  в  словарь. Объясните значение слов.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Прочитайте   несколько раз  орфографически. 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Устно.</a:t>
            </a:r>
            <a:r>
              <a:rPr lang="ru-RU" b="1" dirty="0" smtClean="0"/>
              <a:t> Вставьте, где нужно, тире. </a:t>
            </a:r>
            <a:endParaRPr lang="ru-RU" b="1" dirty="0"/>
          </a:p>
        </p:txBody>
      </p:sp>
      <p:sp>
        <p:nvSpPr>
          <p:cNvPr id="6" name="Rectangle 3" descr="Точечные ромбики"/>
          <p:cNvSpPr>
            <a:spLocks noGrp="1" noChangeArrowheads="1"/>
          </p:cNvSpPr>
          <p:nvPr>
            <p:ph idx="1"/>
          </p:nvPr>
        </p:nvSpPr>
        <p:spPr>
          <a:xfrm>
            <a:off x="1465118" y="1652156"/>
            <a:ext cx="7024255" cy="4524808"/>
          </a:xfrm>
          <a:noFill/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arenR"/>
            </a:pPr>
            <a:r>
              <a:rPr lang="ru-RU" sz="2800" b="1" dirty="0" smtClean="0"/>
              <a:t>Август  месяц  плодородия.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800" b="1" dirty="0" smtClean="0"/>
              <a:t>Лось очень осторожное  и умное  животное.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800" b="1" dirty="0" smtClean="0"/>
              <a:t>Мои друзья загадка для меня.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800" b="1" dirty="0" smtClean="0"/>
              <a:t>Зимняя ночь очень темна. 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800" b="1" dirty="0" smtClean="0"/>
              <a:t>Живопись    это искусство изображать  мир  красками. 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800" b="1" dirty="0" smtClean="0"/>
              <a:t>Лодка плывёт  по речной  воде. </a:t>
            </a:r>
          </a:p>
        </p:txBody>
      </p:sp>
    </p:spTree>
    <p:extLst>
      <p:ext uri="{BB962C8B-B14F-4D97-AF65-F5344CB8AC3E}">
        <p14:creationId xmlns:p14="http://schemas.microsoft.com/office/powerpoint/2010/main" val="351391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664" y="365126"/>
            <a:ext cx="7891895" cy="1325563"/>
          </a:xfrm>
        </p:spPr>
        <p:txBody>
          <a:bodyPr/>
          <a:lstStyle/>
          <a:p>
            <a:r>
              <a:rPr lang="ru-RU" b="1" i="1" u="sng" dirty="0" smtClean="0"/>
              <a:t>Разобрать предложения по членам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4045" y="1825625"/>
            <a:ext cx="6546272" cy="4351338"/>
          </a:xfrm>
        </p:spPr>
        <p:txBody>
          <a:bodyPr/>
          <a:lstStyle/>
          <a:p>
            <a:pPr marL="342900" lvl="0" indent="-342900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ru-RU" sz="3200" b="1" kern="0" dirty="0">
                <a:solidFill>
                  <a:srgbClr val="000000"/>
                </a:solidFill>
                <a:latin typeface="Arial"/>
              </a:rPr>
              <a:t>Вчера  п..</a:t>
            </a:r>
            <a:r>
              <a:rPr lang="ru-RU" sz="3200" b="1" kern="0" dirty="0" err="1">
                <a:solidFill>
                  <a:srgbClr val="000000"/>
                </a:solidFill>
                <a:latin typeface="Arial"/>
              </a:rPr>
              <a:t>чтальон</a:t>
            </a:r>
            <a:r>
              <a:rPr lang="ru-RU" sz="3200" b="1" kern="0" dirty="0">
                <a:solidFill>
                  <a:srgbClr val="000000"/>
                </a:solidFill>
                <a:latin typeface="Arial"/>
              </a:rPr>
              <a:t>   принёс нам </a:t>
            </a:r>
          </a:p>
          <a:p>
            <a:pPr marL="342900" lvl="0" indent="-342900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ru-RU" sz="32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Arial"/>
              </a:rPr>
              <a:t>п..</a:t>
            </a:r>
            <a:r>
              <a:rPr lang="ru-RU" sz="3200" b="1" kern="0" dirty="0" err="1" smtClean="0">
                <a:solidFill>
                  <a:srgbClr val="000000"/>
                </a:solidFill>
                <a:latin typeface="Arial"/>
              </a:rPr>
              <a:t>здравительную</a:t>
            </a:r>
            <a:r>
              <a:rPr lang="ru-RU" sz="32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3200" b="1" kern="0" dirty="0" err="1">
                <a:solidFill>
                  <a:srgbClr val="000000"/>
                </a:solidFill>
                <a:latin typeface="Arial"/>
              </a:rPr>
              <a:t>телегра</a:t>
            </a:r>
            <a:r>
              <a:rPr lang="ru-RU" sz="3200" b="1" kern="0" dirty="0">
                <a:solidFill>
                  <a:srgbClr val="000000"/>
                </a:solidFill>
                <a:latin typeface="Arial"/>
              </a:rPr>
              <a:t>…у. </a:t>
            </a:r>
            <a:endParaRPr lang="ru-RU" sz="3200" b="1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ru-RU" sz="32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ru-RU" sz="3200" b="1" kern="0" dirty="0">
                <a:solidFill>
                  <a:srgbClr val="000000"/>
                </a:solidFill>
                <a:latin typeface="Arial"/>
              </a:rPr>
              <a:t>Наши  </a:t>
            </a:r>
            <a:r>
              <a:rPr lang="ru-RU" sz="3200" b="1" kern="0" dirty="0" err="1">
                <a:solidFill>
                  <a:srgbClr val="000000"/>
                </a:solidFill>
                <a:latin typeface="Arial"/>
              </a:rPr>
              <a:t>с..седи</a:t>
            </a:r>
            <a:r>
              <a:rPr lang="ru-RU" sz="3200" b="1" kern="0" dirty="0">
                <a:solidFill>
                  <a:srgbClr val="000000"/>
                </a:solidFill>
                <a:latin typeface="Arial"/>
              </a:rPr>
              <a:t>  </a:t>
            </a:r>
            <a:r>
              <a:rPr lang="ru-RU" sz="3200" b="1" kern="0" dirty="0" smtClean="0">
                <a:solidFill>
                  <a:srgbClr val="000000"/>
                </a:solidFill>
                <a:latin typeface="Arial"/>
              </a:rPr>
              <a:t>недавно  купили  новый т..л..</a:t>
            </a:r>
            <a:r>
              <a:rPr lang="ru-RU" sz="3200" b="1" kern="0" dirty="0" err="1" smtClean="0">
                <a:solidFill>
                  <a:srgbClr val="000000"/>
                </a:solidFill>
                <a:latin typeface="Arial"/>
              </a:rPr>
              <a:t>визор</a:t>
            </a:r>
            <a:r>
              <a:rPr lang="ru-RU" sz="3200" b="1" kern="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3200" b="1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2020" y="1517091"/>
            <a:ext cx="19848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вариант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5984" y="3591809"/>
            <a:ext cx="19848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вариант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712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286" y="354736"/>
            <a:ext cx="7886700" cy="912956"/>
          </a:xfrm>
        </p:spPr>
        <p:txBody>
          <a:bodyPr/>
          <a:lstStyle/>
          <a:p>
            <a:pPr algn="ctr"/>
            <a:r>
              <a:rPr lang="ru-RU" b="1" dirty="0" smtClean="0"/>
              <a:t>Однородные члены предложения</a:t>
            </a:r>
            <a:endParaRPr lang="ru-RU" b="1" dirty="0"/>
          </a:p>
        </p:txBody>
      </p:sp>
      <p:pic>
        <p:nvPicPr>
          <p:cNvPr id="4" name="Picture 4" descr="{EC3EBFDC-2488-4C8E-83EF-7A8FEA89F68B}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491" y="1202170"/>
            <a:ext cx="7428782" cy="542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25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8264"/>
          </a:xfrm>
        </p:spPr>
        <p:txBody>
          <a:bodyPr>
            <a:no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Bookman Old Style"/>
                <a:ea typeface="Times New Roman"/>
              </a:rPr>
              <a:t>Запятая  при однородных  членах  предложения.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682" y="1226127"/>
            <a:ext cx="6317673" cy="4062846"/>
          </a:xfrm>
          <a:ln w="825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b="1" u="sng" dirty="0">
                <a:latin typeface="Bookman Old Style"/>
                <a:ea typeface="Times New Roman"/>
              </a:rPr>
              <a:t>Запятая  </a:t>
            </a:r>
            <a:r>
              <a:rPr lang="ru-RU" sz="3600" b="1" u="sng" dirty="0">
                <a:solidFill>
                  <a:srgbClr val="FF0000"/>
                </a:solidFill>
                <a:latin typeface="Bookman Old Style"/>
                <a:ea typeface="Times New Roman"/>
              </a:rPr>
              <a:t>не</a:t>
            </a:r>
            <a:r>
              <a:rPr lang="ru-RU" sz="3600" b="1" u="sng" dirty="0">
                <a:latin typeface="Bookman Old Style"/>
                <a:ea typeface="Times New Roman"/>
              </a:rPr>
              <a:t>  ставится</a:t>
            </a:r>
            <a:r>
              <a:rPr lang="ru-RU" sz="3600" b="1" u="sng" dirty="0" smtClean="0">
                <a:latin typeface="Bookman Old Style"/>
                <a:ea typeface="Times New Roman"/>
              </a:rPr>
              <a:t>:</a:t>
            </a: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Bookman Old Style"/>
              <a:ea typeface="Times New Roman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749136" y="2012765"/>
            <a:ext cx="682337" cy="588819"/>
            <a:chOff x="336" y="2976"/>
            <a:chExt cx="480" cy="480"/>
          </a:xfrm>
        </p:grpSpPr>
        <p:sp>
          <p:nvSpPr>
            <p:cNvPr id="5" name="Oval 14"/>
            <p:cNvSpPr>
              <a:spLocks noChangeArrowheads="1"/>
            </p:cNvSpPr>
            <p:nvPr/>
          </p:nvSpPr>
          <p:spPr bwMode="auto">
            <a:xfrm>
              <a:off x="336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336" y="3216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539751" y="1828858"/>
            <a:ext cx="696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19" y="1974378"/>
            <a:ext cx="679738" cy="61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1749135" y="2971712"/>
            <a:ext cx="682337" cy="605422"/>
            <a:chOff x="1488" y="2976"/>
            <a:chExt cx="480" cy="480"/>
          </a:xfrm>
        </p:grpSpPr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1488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1488" y="3168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1488" y="3264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040332" y="2911170"/>
            <a:ext cx="682337" cy="605422"/>
            <a:chOff x="1488" y="2976"/>
            <a:chExt cx="480" cy="480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488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488" y="3168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488" y="3264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576946" y="2753477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4" name="Group 42"/>
          <p:cNvGrpSpPr>
            <a:grpSpLocks/>
          </p:cNvGrpSpPr>
          <p:nvPr/>
        </p:nvGrpSpPr>
        <p:grpSpPr bwMode="auto">
          <a:xfrm>
            <a:off x="1749136" y="3875005"/>
            <a:ext cx="682337" cy="633845"/>
            <a:chOff x="3744" y="2208"/>
            <a:chExt cx="480" cy="480"/>
          </a:xfrm>
        </p:grpSpPr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3744" y="2208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 flipV="1">
              <a:off x="3744" y="2448"/>
              <a:ext cx="480" cy="47"/>
            </a:xfrm>
            <a:custGeom>
              <a:avLst/>
              <a:gdLst>
                <a:gd name="T0" fmla="*/ 0 w 1800"/>
                <a:gd name="T1" fmla="*/ 180 h 180"/>
                <a:gd name="T2" fmla="*/ 180 w 1800"/>
                <a:gd name="T3" fmla="*/ 0 h 180"/>
                <a:gd name="T4" fmla="*/ 360 w 1800"/>
                <a:gd name="T5" fmla="*/ 180 h 180"/>
                <a:gd name="T6" fmla="*/ 540 w 1800"/>
                <a:gd name="T7" fmla="*/ 0 h 180"/>
                <a:gd name="T8" fmla="*/ 720 w 1800"/>
                <a:gd name="T9" fmla="*/ 180 h 180"/>
                <a:gd name="T10" fmla="*/ 900 w 1800"/>
                <a:gd name="T11" fmla="*/ 0 h 180"/>
                <a:gd name="T12" fmla="*/ 1080 w 1800"/>
                <a:gd name="T13" fmla="*/ 180 h 180"/>
                <a:gd name="T14" fmla="*/ 1260 w 1800"/>
                <a:gd name="T15" fmla="*/ 0 h 180"/>
                <a:gd name="T16" fmla="*/ 1440 w 1800"/>
                <a:gd name="T17" fmla="*/ 180 h 180"/>
                <a:gd name="T18" fmla="*/ 1620 w 1800"/>
                <a:gd name="T19" fmla="*/ 0 h 180"/>
                <a:gd name="T20" fmla="*/ 1800 w 1800"/>
                <a:gd name="T2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480" y="0"/>
                    <a:pt x="540" y="0"/>
                  </a:cubicBezTo>
                  <a:cubicBezTo>
                    <a:pt x="600" y="0"/>
                    <a:pt x="660" y="180"/>
                    <a:pt x="720" y="180"/>
                  </a:cubicBezTo>
                  <a:cubicBezTo>
                    <a:pt x="780" y="180"/>
                    <a:pt x="840" y="0"/>
                    <a:pt x="900" y="0"/>
                  </a:cubicBezTo>
                  <a:cubicBezTo>
                    <a:pt x="960" y="0"/>
                    <a:pt x="1020" y="180"/>
                    <a:pt x="1080" y="180"/>
                  </a:cubicBezTo>
                  <a:cubicBezTo>
                    <a:pt x="1140" y="180"/>
                    <a:pt x="1200" y="0"/>
                    <a:pt x="1260" y="0"/>
                  </a:cubicBezTo>
                  <a:cubicBezTo>
                    <a:pt x="1320" y="0"/>
                    <a:pt x="1380" y="180"/>
                    <a:pt x="1440" y="180"/>
                  </a:cubicBezTo>
                  <a:cubicBezTo>
                    <a:pt x="1500" y="180"/>
                    <a:pt x="1560" y="0"/>
                    <a:pt x="1620" y="0"/>
                  </a:cubicBezTo>
                  <a:cubicBezTo>
                    <a:pt x="1680" y="0"/>
                    <a:pt x="1770" y="150"/>
                    <a:pt x="1800" y="180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1" y="3859345"/>
            <a:ext cx="7191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576946" y="3638203"/>
            <a:ext cx="1721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да=и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28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350817" y="322118"/>
            <a:ext cx="7117773" cy="6265718"/>
          </a:xfrm>
          <a:ln w="825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b="1" u="sng" dirty="0">
                <a:latin typeface="Bookman Old Style"/>
                <a:ea typeface="Times New Roman"/>
              </a:rPr>
              <a:t>Запятая  </a:t>
            </a:r>
            <a:r>
              <a:rPr lang="ru-RU" sz="3600" b="1" u="sng" dirty="0" smtClean="0">
                <a:latin typeface="Bookman Old Style"/>
                <a:ea typeface="Times New Roman"/>
              </a:rPr>
              <a:t>ставится:</a:t>
            </a: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u="sng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Bookman Old Style"/>
              <a:ea typeface="Times New Roman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spcAft>
                <a:spcPts val="0"/>
              </a:spcAft>
            </a:pPr>
            <a:endParaRPr lang="ru-RU" sz="2000" b="1" dirty="0">
              <a:latin typeface="Bookman Old Style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Bookman Old Style"/>
              <a:ea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474" y="1041689"/>
            <a:ext cx="719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516" y="1041689"/>
            <a:ext cx="719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1692275" y="1980078"/>
            <a:ext cx="682337" cy="605422"/>
            <a:chOff x="1488" y="2976"/>
            <a:chExt cx="480" cy="480"/>
          </a:xfrm>
        </p:grpSpPr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1488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1488" y="3168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1488" y="3264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3146913" y="1980078"/>
            <a:ext cx="682337" cy="605422"/>
            <a:chOff x="1488" y="2976"/>
            <a:chExt cx="480" cy="480"/>
          </a:xfrm>
        </p:grpSpPr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1488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1488" y="3168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1488" y="3264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42"/>
          <p:cNvGrpSpPr>
            <a:grpSpLocks/>
          </p:cNvGrpSpPr>
          <p:nvPr/>
        </p:nvGrpSpPr>
        <p:grpSpPr bwMode="auto">
          <a:xfrm>
            <a:off x="1718540" y="2839884"/>
            <a:ext cx="682337" cy="633845"/>
            <a:chOff x="3744" y="2208"/>
            <a:chExt cx="480" cy="480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3744" y="2208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25"/>
            <p:cNvSpPr>
              <a:spLocks/>
            </p:cNvSpPr>
            <p:nvPr/>
          </p:nvSpPr>
          <p:spPr bwMode="auto">
            <a:xfrm flipV="1">
              <a:off x="3744" y="2448"/>
              <a:ext cx="480" cy="47"/>
            </a:xfrm>
            <a:custGeom>
              <a:avLst/>
              <a:gdLst>
                <a:gd name="T0" fmla="*/ 0 w 1800"/>
                <a:gd name="T1" fmla="*/ 180 h 180"/>
                <a:gd name="T2" fmla="*/ 180 w 1800"/>
                <a:gd name="T3" fmla="*/ 0 h 180"/>
                <a:gd name="T4" fmla="*/ 360 w 1800"/>
                <a:gd name="T5" fmla="*/ 180 h 180"/>
                <a:gd name="T6" fmla="*/ 540 w 1800"/>
                <a:gd name="T7" fmla="*/ 0 h 180"/>
                <a:gd name="T8" fmla="*/ 720 w 1800"/>
                <a:gd name="T9" fmla="*/ 180 h 180"/>
                <a:gd name="T10" fmla="*/ 900 w 1800"/>
                <a:gd name="T11" fmla="*/ 0 h 180"/>
                <a:gd name="T12" fmla="*/ 1080 w 1800"/>
                <a:gd name="T13" fmla="*/ 180 h 180"/>
                <a:gd name="T14" fmla="*/ 1260 w 1800"/>
                <a:gd name="T15" fmla="*/ 0 h 180"/>
                <a:gd name="T16" fmla="*/ 1440 w 1800"/>
                <a:gd name="T17" fmla="*/ 180 h 180"/>
                <a:gd name="T18" fmla="*/ 1620 w 1800"/>
                <a:gd name="T19" fmla="*/ 0 h 180"/>
                <a:gd name="T20" fmla="*/ 1800 w 1800"/>
                <a:gd name="T2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480" y="0"/>
                    <a:pt x="540" y="0"/>
                  </a:cubicBezTo>
                  <a:cubicBezTo>
                    <a:pt x="600" y="0"/>
                    <a:pt x="660" y="180"/>
                    <a:pt x="720" y="180"/>
                  </a:cubicBezTo>
                  <a:cubicBezTo>
                    <a:pt x="780" y="180"/>
                    <a:pt x="840" y="0"/>
                    <a:pt x="900" y="0"/>
                  </a:cubicBezTo>
                  <a:cubicBezTo>
                    <a:pt x="960" y="0"/>
                    <a:pt x="1020" y="180"/>
                    <a:pt x="1080" y="180"/>
                  </a:cubicBezTo>
                  <a:cubicBezTo>
                    <a:pt x="1140" y="180"/>
                    <a:pt x="1200" y="0"/>
                    <a:pt x="1260" y="0"/>
                  </a:cubicBezTo>
                  <a:cubicBezTo>
                    <a:pt x="1320" y="0"/>
                    <a:pt x="1380" y="180"/>
                    <a:pt x="1440" y="180"/>
                  </a:cubicBezTo>
                  <a:cubicBezTo>
                    <a:pt x="1500" y="180"/>
                    <a:pt x="1560" y="0"/>
                    <a:pt x="1620" y="0"/>
                  </a:cubicBezTo>
                  <a:cubicBezTo>
                    <a:pt x="1680" y="0"/>
                    <a:pt x="1770" y="150"/>
                    <a:pt x="1800" y="180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42"/>
          <p:cNvGrpSpPr>
            <a:grpSpLocks/>
          </p:cNvGrpSpPr>
          <p:nvPr/>
        </p:nvGrpSpPr>
        <p:grpSpPr bwMode="auto">
          <a:xfrm>
            <a:off x="3596839" y="2839883"/>
            <a:ext cx="682337" cy="633845"/>
            <a:chOff x="3744" y="2208"/>
            <a:chExt cx="480" cy="480"/>
          </a:xfrm>
        </p:grpSpPr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3744" y="2208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 flipV="1">
              <a:off x="3744" y="2448"/>
              <a:ext cx="480" cy="47"/>
            </a:xfrm>
            <a:custGeom>
              <a:avLst/>
              <a:gdLst>
                <a:gd name="T0" fmla="*/ 0 w 1800"/>
                <a:gd name="T1" fmla="*/ 180 h 180"/>
                <a:gd name="T2" fmla="*/ 180 w 1800"/>
                <a:gd name="T3" fmla="*/ 0 h 180"/>
                <a:gd name="T4" fmla="*/ 360 w 1800"/>
                <a:gd name="T5" fmla="*/ 180 h 180"/>
                <a:gd name="T6" fmla="*/ 540 w 1800"/>
                <a:gd name="T7" fmla="*/ 0 h 180"/>
                <a:gd name="T8" fmla="*/ 720 w 1800"/>
                <a:gd name="T9" fmla="*/ 180 h 180"/>
                <a:gd name="T10" fmla="*/ 900 w 1800"/>
                <a:gd name="T11" fmla="*/ 0 h 180"/>
                <a:gd name="T12" fmla="*/ 1080 w 1800"/>
                <a:gd name="T13" fmla="*/ 180 h 180"/>
                <a:gd name="T14" fmla="*/ 1260 w 1800"/>
                <a:gd name="T15" fmla="*/ 0 h 180"/>
                <a:gd name="T16" fmla="*/ 1440 w 1800"/>
                <a:gd name="T17" fmla="*/ 180 h 180"/>
                <a:gd name="T18" fmla="*/ 1620 w 1800"/>
                <a:gd name="T19" fmla="*/ 0 h 180"/>
                <a:gd name="T20" fmla="*/ 1800 w 1800"/>
                <a:gd name="T2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0" h="180">
                  <a:moveTo>
                    <a:pt x="0" y="180"/>
                  </a:moveTo>
                  <a:cubicBezTo>
                    <a:pt x="60" y="90"/>
                    <a:pt x="120" y="0"/>
                    <a:pt x="180" y="0"/>
                  </a:cubicBezTo>
                  <a:cubicBezTo>
                    <a:pt x="240" y="0"/>
                    <a:pt x="300" y="180"/>
                    <a:pt x="360" y="180"/>
                  </a:cubicBezTo>
                  <a:cubicBezTo>
                    <a:pt x="420" y="180"/>
                    <a:pt x="480" y="0"/>
                    <a:pt x="540" y="0"/>
                  </a:cubicBezTo>
                  <a:cubicBezTo>
                    <a:pt x="600" y="0"/>
                    <a:pt x="660" y="180"/>
                    <a:pt x="720" y="180"/>
                  </a:cubicBezTo>
                  <a:cubicBezTo>
                    <a:pt x="780" y="180"/>
                    <a:pt x="840" y="0"/>
                    <a:pt x="900" y="0"/>
                  </a:cubicBezTo>
                  <a:cubicBezTo>
                    <a:pt x="960" y="0"/>
                    <a:pt x="1020" y="180"/>
                    <a:pt x="1080" y="180"/>
                  </a:cubicBezTo>
                  <a:cubicBezTo>
                    <a:pt x="1140" y="180"/>
                    <a:pt x="1200" y="0"/>
                    <a:pt x="1260" y="0"/>
                  </a:cubicBezTo>
                  <a:cubicBezTo>
                    <a:pt x="1320" y="0"/>
                    <a:pt x="1380" y="180"/>
                    <a:pt x="1440" y="180"/>
                  </a:cubicBezTo>
                  <a:cubicBezTo>
                    <a:pt x="1500" y="180"/>
                    <a:pt x="1560" y="0"/>
                    <a:pt x="1620" y="0"/>
                  </a:cubicBezTo>
                  <a:cubicBezTo>
                    <a:pt x="1680" y="0"/>
                    <a:pt x="1770" y="150"/>
                    <a:pt x="1800" y="180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1728931" y="4930342"/>
            <a:ext cx="682337" cy="649576"/>
            <a:chOff x="4896" y="2976"/>
            <a:chExt cx="480" cy="480"/>
          </a:xfrm>
        </p:grpSpPr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896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4896" y="3216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6857998" y="4942158"/>
            <a:ext cx="682337" cy="649576"/>
            <a:chOff x="4896" y="2976"/>
            <a:chExt cx="480" cy="480"/>
          </a:xfrm>
        </p:grpSpPr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4896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4896" y="3216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26"/>
          <p:cNvGrpSpPr>
            <a:grpSpLocks/>
          </p:cNvGrpSpPr>
          <p:nvPr/>
        </p:nvGrpSpPr>
        <p:grpSpPr bwMode="auto">
          <a:xfrm>
            <a:off x="3392830" y="4930342"/>
            <a:ext cx="682337" cy="649576"/>
            <a:chOff x="4896" y="2976"/>
            <a:chExt cx="480" cy="480"/>
          </a:xfrm>
        </p:grpSpPr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4896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896" y="3216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" name="Group 26"/>
          <p:cNvGrpSpPr>
            <a:grpSpLocks/>
          </p:cNvGrpSpPr>
          <p:nvPr/>
        </p:nvGrpSpPr>
        <p:grpSpPr bwMode="auto">
          <a:xfrm>
            <a:off x="5048245" y="4940805"/>
            <a:ext cx="682337" cy="649576"/>
            <a:chOff x="4896" y="2976"/>
            <a:chExt cx="480" cy="480"/>
          </a:xfrm>
        </p:grpSpPr>
        <p:sp>
          <p:nvSpPr>
            <p:cNvPr id="33" name="Oval 27"/>
            <p:cNvSpPr>
              <a:spLocks noChangeArrowheads="1"/>
            </p:cNvSpPr>
            <p:nvPr/>
          </p:nvSpPr>
          <p:spPr bwMode="auto">
            <a:xfrm>
              <a:off x="4896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4896" y="3216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420" y="1041689"/>
            <a:ext cx="719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634" y="1041689"/>
            <a:ext cx="719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8535" y="773441"/>
            <a:ext cx="4026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86745" y="773441"/>
            <a:ext cx="4026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82147" y="764967"/>
            <a:ext cx="4026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4612" y="1821124"/>
            <a:ext cx="704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,а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36845" y="2695140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,но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4" name="Group 20"/>
          <p:cNvGrpSpPr>
            <a:grpSpLocks/>
          </p:cNvGrpSpPr>
          <p:nvPr/>
        </p:nvGrpSpPr>
        <p:grpSpPr bwMode="auto">
          <a:xfrm>
            <a:off x="1728932" y="3771900"/>
            <a:ext cx="707914" cy="654627"/>
            <a:chOff x="2592" y="2976"/>
            <a:chExt cx="480" cy="480"/>
          </a:xfrm>
        </p:grpSpPr>
        <p:sp>
          <p:nvSpPr>
            <p:cNvPr id="45" name="Oval 21"/>
            <p:cNvSpPr>
              <a:spLocks noChangeArrowheads="1"/>
            </p:cNvSpPr>
            <p:nvPr/>
          </p:nvSpPr>
          <p:spPr bwMode="auto">
            <a:xfrm>
              <a:off x="2592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2592" y="3216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5048245" y="3780500"/>
            <a:ext cx="682337" cy="654627"/>
            <a:chOff x="2592" y="2976"/>
            <a:chExt cx="480" cy="480"/>
          </a:xfrm>
        </p:grpSpPr>
        <p:sp>
          <p:nvSpPr>
            <p:cNvPr id="48" name="Oval 21"/>
            <p:cNvSpPr>
              <a:spLocks noChangeArrowheads="1"/>
            </p:cNvSpPr>
            <p:nvPr/>
          </p:nvSpPr>
          <p:spPr bwMode="auto">
            <a:xfrm>
              <a:off x="2592" y="2976"/>
              <a:ext cx="480" cy="4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>
              <a:off x="2592" y="3216"/>
              <a:ext cx="4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" name="Прямоугольник 2047"/>
          <p:cNvSpPr/>
          <p:nvPr/>
        </p:nvSpPr>
        <p:spPr>
          <a:xfrm>
            <a:off x="2510251" y="3646149"/>
            <a:ext cx="2358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да=но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7" name="Прямоугольник 2056"/>
          <p:cNvSpPr/>
          <p:nvPr/>
        </p:nvSpPr>
        <p:spPr>
          <a:xfrm>
            <a:off x="2452879" y="4793465"/>
            <a:ext cx="90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и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8" name="Прямоугольник 2057"/>
          <p:cNvSpPr/>
          <p:nvPr/>
        </p:nvSpPr>
        <p:spPr>
          <a:xfrm>
            <a:off x="4094687" y="4793465"/>
            <a:ext cx="90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и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9" name="Прямоугольник 2058"/>
          <p:cNvSpPr/>
          <p:nvPr/>
        </p:nvSpPr>
        <p:spPr>
          <a:xfrm>
            <a:off x="5793672" y="4793465"/>
            <a:ext cx="1061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и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83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591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На «5»!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117" y="1891145"/>
            <a:ext cx="7419109" cy="4285818"/>
          </a:xfrm>
          <a:ln w="539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1. Дама (с/з)давала в б..</a:t>
            </a:r>
            <a:r>
              <a:rPr lang="ru-RU" sz="3200" dirty="0" err="1" smtClean="0"/>
              <a:t>гаж</a:t>
            </a:r>
            <a:r>
              <a:rPr lang="ru-RU" sz="3200" dirty="0" smtClean="0"/>
              <a:t> д..</a:t>
            </a:r>
            <a:r>
              <a:rPr lang="ru-RU" sz="3200" dirty="0" err="1" smtClean="0"/>
              <a:t>ван</a:t>
            </a:r>
            <a:r>
              <a:rPr lang="ru-RU" sz="3200" dirty="0" smtClean="0"/>
              <a:t> ч..</a:t>
            </a:r>
            <a:r>
              <a:rPr lang="ru-RU" sz="3200" dirty="0" err="1" smtClean="0"/>
              <a:t>модан</a:t>
            </a:r>
            <a:r>
              <a:rPr lang="ru-RU" sz="3200" dirty="0" smtClean="0"/>
              <a:t> саквояж к..</a:t>
            </a:r>
            <a:r>
              <a:rPr lang="ru-RU" sz="3200" dirty="0" err="1" smtClean="0"/>
              <a:t>ртину</a:t>
            </a:r>
            <a:r>
              <a:rPr lang="ru-RU" sz="3200" dirty="0" smtClean="0"/>
              <a:t> к..</a:t>
            </a:r>
            <a:r>
              <a:rPr lang="ru-RU" sz="3200" dirty="0" err="1" smtClean="0"/>
              <a:t>рзину</a:t>
            </a:r>
            <a:r>
              <a:rPr lang="ru-RU" sz="3200" dirty="0" smtClean="0"/>
              <a:t>  к..</a:t>
            </a:r>
            <a:r>
              <a:rPr lang="ru-RU" sz="3200" dirty="0" err="1" smtClean="0"/>
              <a:t>ртонку</a:t>
            </a:r>
            <a:r>
              <a:rPr lang="ru-RU" sz="3200" dirty="0" smtClean="0"/>
              <a:t> и маленькую с..</a:t>
            </a:r>
            <a:r>
              <a:rPr lang="ru-RU" sz="3200" dirty="0" err="1" smtClean="0"/>
              <a:t>бачонку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2. Десять ночей </a:t>
            </a:r>
            <a:r>
              <a:rPr lang="ru-RU" sz="3200" dirty="0" err="1" smtClean="0"/>
              <a:t>Айб</a:t>
            </a:r>
            <a:r>
              <a:rPr lang="ru-RU" sz="3200" dirty="0" smtClean="0"/>
              <a:t>..лит (не)ест (не)пьет и (не)спит. </a:t>
            </a:r>
          </a:p>
          <a:p>
            <a:r>
              <a:rPr lang="ru-RU" sz="3200" dirty="0" smtClean="0"/>
              <a:t>3. </a:t>
            </a:r>
            <a:r>
              <a:rPr lang="ru-RU" sz="3200" dirty="0" err="1" smtClean="0"/>
              <a:t>Прих</a:t>
            </a:r>
            <a:r>
              <a:rPr lang="ru-RU" sz="3200" dirty="0" smtClean="0"/>
              <a:t>..</a:t>
            </a:r>
            <a:r>
              <a:rPr lang="ru-RU" sz="3200" dirty="0" err="1" smtClean="0"/>
              <a:t>ди</a:t>
            </a:r>
            <a:r>
              <a:rPr lang="ru-RU" sz="3200" dirty="0" smtClean="0"/>
              <a:t> к нему лечит(?)</a:t>
            </a:r>
            <a:r>
              <a:rPr lang="ru-RU" sz="3200" dirty="0" err="1" smtClean="0"/>
              <a:t>ся</a:t>
            </a:r>
            <a:r>
              <a:rPr lang="ru-RU" sz="3200" dirty="0" smtClean="0"/>
              <a:t>  и к..</a:t>
            </a:r>
            <a:r>
              <a:rPr lang="ru-RU" sz="3200" dirty="0" err="1" smtClean="0"/>
              <a:t>рова</a:t>
            </a:r>
            <a:r>
              <a:rPr lang="ru-RU" sz="3200" dirty="0" smtClean="0"/>
              <a:t>  и в..</a:t>
            </a:r>
            <a:r>
              <a:rPr lang="ru-RU" sz="3200" dirty="0" err="1" smtClean="0"/>
              <a:t>лчица</a:t>
            </a:r>
            <a:r>
              <a:rPr lang="ru-RU" sz="3200" dirty="0" smtClean="0"/>
              <a:t>  и жучок  и ч..</a:t>
            </a:r>
            <a:r>
              <a:rPr lang="ru-RU" sz="3200" dirty="0" err="1" smtClean="0"/>
              <a:t>рвячок</a:t>
            </a:r>
            <a:r>
              <a:rPr lang="ru-RU" sz="3200" dirty="0" smtClean="0"/>
              <a:t>  и м..</a:t>
            </a:r>
            <a:r>
              <a:rPr lang="ru-RU" sz="3200" dirty="0" err="1" smtClean="0"/>
              <a:t>дведица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78081" y="1007918"/>
            <a:ext cx="7316931" cy="78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/>
              <a:t>Списать, вставляя буквы и запятые. Начертить схемы.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98463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246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                                                                               Классная работа. Запятая между однородными членами предложения.</vt:lpstr>
      <vt:lpstr>Словарь «Пиши правильно»</vt:lpstr>
      <vt:lpstr>Устно. Вставьте, где нужно, тире. </vt:lpstr>
      <vt:lpstr>Разобрать предложения по членам</vt:lpstr>
      <vt:lpstr>Однородные члены предложения</vt:lpstr>
      <vt:lpstr>Запятая  при однородных  членах  предложения.</vt:lpstr>
      <vt:lpstr>Презентация PowerPoint</vt:lpstr>
      <vt:lpstr>На «5»!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Админ</cp:lastModifiedBy>
  <cp:revision>33</cp:revision>
  <dcterms:created xsi:type="dcterms:W3CDTF">2014-11-21T11:00:06Z</dcterms:created>
  <dcterms:modified xsi:type="dcterms:W3CDTF">2016-10-18T17:26:41Z</dcterms:modified>
</cp:coreProperties>
</file>