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3" r:id="rId9"/>
    <p:sldId id="267" r:id="rId10"/>
    <p:sldId id="261" r:id="rId11"/>
    <p:sldId id="262" r:id="rId12"/>
    <p:sldId id="268" r:id="rId13"/>
    <p:sldId id="280" r:id="rId14"/>
    <p:sldId id="269" r:id="rId15"/>
    <p:sldId id="270" r:id="rId16"/>
    <p:sldId id="271" r:id="rId17"/>
    <p:sldId id="272" r:id="rId18"/>
    <p:sldId id="273" r:id="rId19"/>
    <p:sldId id="281" r:id="rId20"/>
    <p:sldId id="275" r:id="rId21"/>
    <p:sldId id="277" r:id="rId22"/>
    <p:sldId id="278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EFB3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470025"/>
          </a:xfrm>
        </p:spPr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3000"/>
            <a:ext cx="4357718" cy="521495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Самым последовательным приверженцем нового направления </a:t>
            </a:r>
            <a:r>
              <a:rPr lang="ru-RU" sz="2000" dirty="0" smtClean="0">
                <a:latin typeface="Arial Narrow" pitchFamily="34" charset="0"/>
              </a:rPr>
              <a:t>по праву </a:t>
            </a:r>
            <a:r>
              <a:rPr lang="ru-RU" sz="2000" dirty="0" smtClean="0">
                <a:latin typeface="Arial Narrow" pitchFamily="34" charset="0"/>
              </a:rPr>
              <a:t>считается Клод Моне (1840—1926). Художник стремился </a:t>
            </a:r>
            <a:r>
              <a:rPr lang="ru-RU" sz="2000" dirty="0" smtClean="0">
                <a:latin typeface="Arial Narrow" pitchFamily="34" charset="0"/>
              </a:rPr>
              <a:t>запечатлеть окружающую </a:t>
            </a:r>
            <a:r>
              <a:rPr lang="ru-RU" sz="2000" dirty="0" smtClean="0">
                <a:latin typeface="Arial Narrow" pitchFamily="34" charset="0"/>
              </a:rPr>
              <a:t>действительность в ее подвижной </a:t>
            </a:r>
            <a:r>
              <a:rPr lang="ru-RU" sz="2000" dirty="0" smtClean="0">
                <a:latin typeface="Arial Narrow" pitchFamily="34" charset="0"/>
              </a:rPr>
              <a:t>изменчивости </a:t>
            </a:r>
            <a:r>
              <a:rPr lang="ru-RU" sz="2000" dirty="0" smtClean="0">
                <a:latin typeface="Arial Narrow" pitchFamily="34" charset="0"/>
              </a:rPr>
              <a:t>и мимолетных красочных ощущениях. Его влекли </a:t>
            </a:r>
            <a:r>
              <a:rPr lang="ru-RU" sz="2000" dirty="0" smtClean="0">
                <a:latin typeface="Arial Narrow" pitchFamily="34" charset="0"/>
              </a:rPr>
              <a:t>переменчивые </a:t>
            </a:r>
            <a:r>
              <a:rPr lang="ru-RU" sz="2000" dirty="0" smtClean="0">
                <a:latin typeface="Arial Narrow" pitchFamily="34" charset="0"/>
              </a:rPr>
              <a:t>солнечные блики, трепет света, многообразие оттенков неба, </a:t>
            </a:r>
            <a:r>
              <a:rPr lang="ru-RU" sz="2000" dirty="0" smtClean="0">
                <a:latin typeface="Arial Narrow" pitchFamily="34" charset="0"/>
              </a:rPr>
              <a:t>облаков</a:t>
            </a:r>
            <a:r>
              <a:rPr lang="ru-RU" sz="2000" dirty="0" smtClean="0">
                <a:latin typeface="Arial Narrow" pitchFamily="34" charset="0"/>
              </a:rPr>
              <a:t>, деревьев, цветов. Мазки его </a:t>
            </a:r>
            <a:r>
              <a:rPr lang="ru-RU" sz="2000" dirty="0" smtClean="0">
                <a:latin typeface="Arial Narrow" pitchFamily="34" charset="0"/>
              </a:rPr>
              <a:t>кисти</a:t>
            </a:r>
            <a:r>
              <a:rPr lang="ru-RU" sz="2000" dirty="0" smtClean="0">
                <a:latin typeface="Arial Narrow" pitchFamily="34" charset="0"/>
              </a:rPr>
              <a:t>, небрежно брошенные на холст, с </a:t>
            </a:r>
            <a:r>
              <a:rPr lang="ru-RU" sz="2000" dirty="0" smtClean="0">
                <a:latin typeface="Arial Narrow" pitchFamily="34" charset="0"/>
              </a:rPr>
              <a:t>безупречной </a:t>
            </a:r>
            <a:r>
              <a:rPr lang="ru-RU" sz="2000" dirty="0" smtClean="0">
                <a:latin typeface="Arial Narrow" pitchFamily="34" charset="0"/>
              </a:rPr>
              <a:t>точностью фиксируют </a:t>
            </a:r>
            <a:r>
              <a:rPr lang="ru-RU" sz="2000" dirty="0" smtClean="0">
                <a:latin typeface="Arial Narrow" pitchFamily="34" charset="0"/>
              </a:rPr>
              <a:t>лимонно-желтые рассветы</a:t>
            </a:r>
            <a:r>
              <a:rPr lang="ru-RU" sz="2000" dirty="0" smtClean="0">
                <a:latin typeface="Arial Narrow" pitchFamily="34" charset="0"/>
              </a:rPr>
              <a:t>, оранжевые закаты, отраженные </a:t>
            </a:r>
            <a:r>
              <a:rPr lang="ru-RU" sz="2000" dirty="0" smtClean="0">
                <a:latin typeface="Arial Narrow" pitchFamily="34" charset="0"/>
              </a:rPr>
              <a:t>в зелено-голубой </a:t>
            </a:r>
            <a:r>
              <a:rPr lang="ru-RU" sz="2000" dirty="0" smtClean="0">
                <a:latin typeface="Arial Narrow" pitchFamily="34" charset="0"/>
              </a:rPr>
              <a:t>глади реки.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8194" name="Picture 2" descr="http://xn----gtberfihed.xn--p1ai/images/foto/claude-mo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902478" cy="489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Моне </a:t>
            </a:r>
            <a:r>
              <a:rPr lang="ru-RU" sz="2000" dirty="0" smtClean="0">
                <a:latin typeface="Arial Narrow" pitchFamily="34" charset="0"/>
              </a:rPr>
              <a:t>запечатлел шумную </a:t>
            </a:r>
            <a:r>
              <a:rPr lang="ru-RU" sz="2000" dirty="0" smtClean="0">
                <a:latin typeface="Arial Narrow" pitchFamily="34" charset="0"/>
              </a:rPr>
              <a:t>суету просторных парижских </a:t>
            </a:r>
            <a:r>
              <a:rPr lang="ru-RU" sz="2000" dirty="0" smtClean="0">
                <a:latin typeface="Arial Narrow" pitchFamily="34" charset="0"/>
              </a:rPr>
              <a:t>бульваров </a:t>
            </a:r>
            <a:r>
              <a:rPr lang="ru-RU" sz="2000" dirty="0" smtClean="0">
                <a:latin typeface="Arial Narrow" pitchFamily="34" charset="0"/>
              </a:rPr>
              <a:t>— текущую толпу, поток </a:t>
            </a:r>
            <a:r>
              <a:rPr lang="ru-RU" sz="2000" dirty="0" smtClean="0">
                <a:latin typeface="Arial Narrow" pitchFamily="34" charset="0"/>
              </a:rPr>
              <a:t>движущихся экипажей</a:t>
            </a:r>
            <a:r>
              <a:rPr lang="ru-RU" sz="2000" dirty="0" smtClean="0">
                <a:latin typeface="Arial Narrow" pitchFamily="34" charset="0"/>
              </a:rPr>
              <a:t>, увиденных сквозь голые ветки </a:t>
            </a:r>
            <a:r>
              <a:rPr lang="ru-RU" sz="2000" dirty="0" smtClean="0">
                <a:latin typeface="Arial Narrow" pitchFamily="34" charset="0"/>
              </a:rPr>
              <a:t>платанов</a:t>
            </a:r>
            <a:r>
              <a:rPr lang="ru-RU" sz="2000" dirty="0" smtClean="0">
                <a:latin typeface="Arial Narrow" pitchFamily="34" charset="0"/>
              </a:rPr>
              <a:t>. («Бульвар Капуцинок в Париже»).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7172" name="Picture 4" descr="http://impressionism.su/monet/picture/Carnaval%20Boulevard%20des%20Capuc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143668" cy="457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В </a:t>
            </a:r>
            <a:r>
              <a:rPr lang="ru-RU" sz="2000" dirty="0" smtClean="0">
                <a:latin typeface="Arial Narrow" pitchFamily="34" charset="0"/>
              </a:rPr>
              <a:t>серии </a:t>
            </a:r>
            <a:r>
              <a:rPr lang="ru-RU" sz="2000" dirty="0" smtClean="0">
                <a:latin typeface="Arial Narrow" pitchFamily="34" charset="0"/>
              </a:rPr>
              <a:t>картин «Стога сена» </a:t>
            </a:r>
            <a:r>
              <a:rPr lang="ru-RU" sz="2000" dirty="0" smtClean="0">
                <a:latin typeface="Arial Narrow" pitchFamily="34" charset="0"/>
              </a:rPr>
              <a:t>одни </a:t>
            </a:r>
            <a:r>
              <a:rPr lang="ru-RU" sz="2000" dirty="0" smtClean="0">
                <a:latin typeface="Arial Narrow" pitchFamily="34" charset="0"/>
              </a:rPr>
              <a:t>и те же образы предстают в </a:t>
            </a:r>
            <a:r>
              <a:rPr lang="ru-RU" sz="2000" dirty="0" smtClean="0">
                <a:latin typeface="Arial Narrow" pitchFamily="34" charset="0"/>
              </a:rPr>
              <a:t>оттенках </a:t>
            </a:r>
            <a:r>
              <a:rPr lang="ru-RU" sz="2000" dirty="0" smtClean="0">
                <a:latin typeface="Arial Narrow" pitchFamily="34" charset="0"/>
              </a:rPr>
              <a:t>изменчивого цвета разного времени суток.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7890" name="Picture 2" descr="http://www.hudojnik-impressionist.ru/wp-content/uploads/2016/01/m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9550" cy="47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rtmisto.net/wp-content/uploads/2014/11/1012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21446" cy="540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069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Истинным «героем» его полотен («</a:t>
            </a:r>
            <a:r>
              <a:rPr lang="ru-RU" sz="2000" dirty="0" smtClean="0">
                <a:latin typeface="Arial Narrow" pitchFamily="34" charset="0"/>
              </a:rPr>
              <a:t>Женщина с </a:t>
            </a:r>
            <a:r>
              <a:rPr lang="ru-RU" sz="2000" dirty="0" smtClean="0">
                <a:latin typeface="Arial Narrow" pitchFamily="34" charset="0"/>
              </a:rPr>
              <a:t>зонтиком, повернувшаяся вправо», «</a:t>
            </a:r>
            <a:r>
              <a:rPr lang="ru-RU" sz="2000" dirty="0" smtClean="0">
                <a:latin typeface="Arial Narrow" pitchFamily="34" charset="0"/>
              </a:rPr>
              <a:t>Белые кувшинки</a:t>
            </a:r>
            <a:r>
              <a:rPr lang="ru-RU" sz="2000" dirty="0" smtClean="0">
                <a:latin typeface="Arial Narrow" pitchFamily="34" charset="0"/>
              </a:rPr>
              <a:t>») становится свет, мерцание </a:t>
            </a:r>
            <a:r>
              <a:rPr lang="ru-RU" sz="2000" dirty="0" smtClean="0">
                <a:latin typeface="Arial Narrow" pitchFamily="34" charset="0"/>
              </a:rPr>
              <a:t>красочных </a:t>
            </a:r>
            <a:r>
              <a:rPr lang="ru-RU" sz="2000" dirty="0" smtClean="0">
                <a:latin typeface="Arial Narrow" pitchFamily="34" charset="0"/>
              </a:rPr>
              <a:t>полутонов.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" name="Picture 4" descr="http://www.hudojnik-impressionist.ru/wp-content/uploads/2016/01/ml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965713" cy="507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1" name="Picture 7" descr="C:\Users\RAY\Desktop\Новая папка (2)\61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22467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4287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В одной из лучших </a:t>
            </a:r>
            <a:r>
              <a:rPr lang="ru-RU" sz="2000" dirty="0" smtClean="0">
                <a:latin typeface="Arial Narrow" pitchFamily="34" charset="0"/>
              </a:rPr>
              <a:t>работ художника </a:t>
            </a:r>
            <a:r>
              <a:rPr lang="ru-RU" sz="2000" dirty="0" smtClean="0">
                <a:latin typeface="Arial Narrow" pitchFamily="34" charset="0"/>
              </a:rPr>
              <a:t>«Поле маков» (находится в </a:t>
            </a:r>
            <a:r>
              <a:rPr lang="ru-RU" sz="2000" dirty="0" smtClean="0">
                <a:latin typeface="Arial Narrow" pitchFamily="34" charset="0"/>
              </a:rPr>
              <a:t>Эрмитаже) красно-розовые </a:t>
            </a:r>
            <a:r>
              <a:rPr lang="ru-RU" sz="2000" dirty="0" smtClean="0">
                <a:latin typeface="Arial Narrow" pitchFamily="34" charset="0"/>
              </a:rPr>
              <a:t>пятна цветов, </a:t>
            </a:r>
            <a:r>
              <a:rPr lang="ru-RU" sz="2000" dirty="0" smtClean="0">
                <a:latin typeface="Arial Narrow" pitchFamily="34" charset="0"/>
              </a:rPr>
              <a:t>голубая даль </a:t>
            </a:r>
            <a:r>
              <a:rPr lang="ru-RU" sz="2000" dirty="0" smtClean="0">
                <a:latin typeface="Arial Narrow" pitchFamily="34" charset="0"/>
              </a:rPr>
              <a:t>неба и золотистый </a:t>
            </a:r>
            <a:r>
              <a:rPr lang="ru-RU" sz="2000" dirty="0" smtClean="0">
                <a:latin typeface="Arial Narrow" pitchFamily="34" charset="0"/>
              </a:rPr>
              <a:t>искрящийся воздух, контрастирующий </a:t>
            </a:r>
            <a:r>
              <a:rPr lang="ru-RU" sz="2000" dirty="0" smtClean="0">
                <a:latin typeface="Arial Narrow" pitchFamily="34" charset="0"/>
              </a:rPr>
              <a:t>с синеватыми </a:t>
            </a:r>
            <a:r>
              <a:rPr lang="ru-RU" sz="2000" dirty="0" smtClean="0">
                <a:latin typeface="Arial Narrow" pitchFamily="34" charset="0"/>
              </a:rPr>
              <a:t>деревьями, сливаются </a:t>
            </a:r>
            <a:r>
              <a:rPr lang="ru-RU" sz="2000" dirty="0" smtClean="0">
                <a:latin typeface="Arial Narrow" pitchFamily="34" charset="0"/>
              </a:rPr>
              <a:t>в образ, воплощающий радость </a:t>
            </a:r>
            <a:r>
              <a:rPr lang="ru-RU" sz="2000" dirty="0" smtClean="0">
                <a:latin typeface="Arial Narrow" pitchFamily="34" charset="0"/>
              </a:rPr>
              <a:t>бытия</a:t>
            </a:r>
            <a:r>
              <a:rPr lang="ru-RU" sz="2000" dirty="0" smtClean="0">
                <a:latin typeface="Arial Narrow" pitchFamily="34" charset="0"/>
              </a:rPr>
              <a:t>. Кажется, что полотно источает </a:t>
            </a:r>
            <a:r>
              <a:rPr lang="ru-RU" sz="2000" dirty="0" smtClean="0">
                <a:latin typeface="Arial Narrow" pitchFamily="34" charset="0"/>
              </a:rPr>
              <a:t>чудные ароматы </a:t>
            </a:r>
            <a:r>
              <a:rPr lang="ru-RU" sz="2000" dirty="0" smtClean="0">
                <a:latin typeface="Arial Narrow" pitchFamily="34" charset="0"/>
              </a:rPr>
              <a:t>лета.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5842" name="Picture 2" descr="https://s018.radikal.ru/i524/1711/5d/9e5316176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286412" cy="440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1038" cy="11430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Исключительно в жанре пейзажа </a:t>
            </a:r>
            <a:r>
              <a:rPr lang="ru-RU" sz="2000" dirty="0" smtClean="0">
                <a:latin typeface="Arial Narrow" pitchFamily="34" charset="0"/>
              </a:rPr>
              <a:t>работал </a:t>
            </a:r>
            <a:r>
              <a:rPr lang="ru-RU" sz="2000" dirty="0" err="1" smtClean="0">
                <a:latin typeface="Arial Narrow" pitchFamily="34" charset="0"/>
              </a:rPr>
              <a:t>Камиль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Писсарро</a:t>
            </a:r>
            <a:r>
              <a:rPr lang="ru-RU" sz="2000" dirty="0" smtClean="0">
                <a:latin typeface="Arial Narrow" pitchFamily="34" charset="0"/>
              </a:rPr>
              <a:t> (1830—1903). </a:t>
            </a:r>
            <a:r>
              <a:rPr lang="ru-RU" sz="2000" dirty="0" smtClean="0">
                <a:latin typeface="Arial Narrow" pitchFamily="34" charset="0"/>
              </a:rPr>
              <a:t>Под кистью </a:t>
            </a:r>
            <a:r>
              <a:rPr lang="ru-RU" sz="2000" dirty="0" smtClean="0">
                <a:latin typeface="Arial Narrow" pitchFamily="34" charset="0"/>
              </a:rPr>
              <a:t>художника Париж и его </a:t>
            </a:r>
            <a:r>
              <a:rPr lang="ru-RU" sz="2000" dirty="0" smtClean="0">
                <a:latin typeface="Arial Narrow" pitchFamily="34" charset="0"/>
              </a:rPr>
              <a:t>окрестности </a:t>
            </a:r>
            <a:r>
              <a:rPr lang="ru-RU" sz="2000" dirty="0" smtClean="0">
                <a:latin typeface="Arial Narrow" pitchFamily="34" charset="0"/>
              </a:rPr>
              <a:t>предстают в тумане серого утра или в </a:t>
            </a:r>
            <a:r>
              <a:rPr lang="ru-RU" sz="2000" dirty="0" smtClean="0">
                <a:latin typeface="Arial Narrow" pitchFamily="34" charset="0"/>
              </a:rPr>
              <a:t>лиловых </a:t>
            </a:r>
            <a:r>
              <a:rPr lang="ru-RU" sz="2000" dirty="0" smtClean="0">
                <a:latin typeface="Arial Narrow" pitchFamily="34" charset="0"/>
              </a:rPr>
              <a:t>сумерках.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4822" name="Picture 6" descr="https://i.pinimg.com/736x/59/a3/7f/59a37fec5baa2d2bda993a0162816870--impressionism-art-impression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380729" cy="460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s://www.artmajeur.com/medias/standard/g/a/gabriele-ionfrida/artwork/10737175_pissarro-gabrieleionfrida-h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3426501" cy="460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Синева зимнего дня </a:t>
            </a:r>
            <a:r>
              <a:rPr lang="ru-RU" sz="2000" dirty="0" smtClean="0">
                <a:latin typeface="Arial Narrow" pitchFamily="34" charset="0"/>
              </a:rPr>
              <a:t>мастерски </a:t>
            </a:r>
            <a:r>
              <a:rPr lang="ru-RU" sz="2000" dirty="0" smtClean="0">
                <a:latin typeface="Arial Narrow" pitchFamily="34" charset="0"/>
              </a:rPr>
              <a:t>передана в работе «Бульвар Монмартр»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3794" name="Picture 2" descr="https://www.kultoboz.ru/sites/default/files/images/simple_gallery/%20%D0%9C%D0%BE%D0%BD%D0%BC%D0%B0%D1%80%D1%82%D1%80_1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85852" y="1428736"/>
            <a:ext cx="6500858" cy="504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0698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Картины природы Альфреда </a:t>
            </a:r>
            <a:r>
              <a:rPr lang="ru-RU" sz="2000" dirty="0" err="1" smtClean="0">
                <a:latin typeface="Arial Narrow" pitchFamily="34" charset="0"/>
              </a:rPr>
              <a:t>Сислея</a:t>
            </a:r>
            <a:r>
              <a:rPr lang="ru-RU" sz="2000" dirty="0" smtClean="0">
                <a:latin typeface="Arial Narrow" pitchFamily="34" charset="0"/>
              </a:rPr>
              <a:t> (1839—1899</a:t>
            </a:r>
            <a:r>
              <a:rPr lang="ru-RU" sz="2000" dirty="0" smtClean="0">
                <a:latin typeface="Arial Narrow" pitchFamily="34" charset="0"/>
              </a:rPr>
              <a:t>) более нежны и лиричны. 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2773" name="Picture 5" descr="C:\Users\RAY\Desktop\Новая папка (2)\227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59215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7" descr="http://funkyimg.com/i/23R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50988"/>
            <a:ext cx="4045959" cy="494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rtifex.ru/wp-content/uploads/2017/02/%D0%96%D0%B8%D0%B2%D0%BE%D0%BF%D0%B8%D1%81%D1%8C_%D0%90%D0%BB%D1%8C%D1%84%D1%80%D0%B5%D0%B4-%D0%A1%D0%B8%D1%81%D0%BB%D0%B5%D0%B8_%D0%9D%D0%B0%D0%B2%D0%BE%D0%B4%D0%BD%D0%B5%D0%BD%D0%B8%D0%B5-%D0%B2-%D0%9F%D0%BE%D1%80-%D0%9C%D0%B0%D1%80%D0%BB%D0%B8-1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00924" cy="511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Тонкость восприятия окружающего мира чувствуется в его известном полотне «Наводнение в Пор Марли» (1876).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Y\Desktop\Новая папка (2)\клод моне впечатление восход солн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89031" cy="474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1071570"/>
          </a:xfrm>
        </p:spPr>
        <p:txBody>
          <a:bodyPr>
            <a:noAutofit/>
          </a:bodyPr>
          <a:lstStyle/>
          <a:p>
            <a:pPr algn="ctr">
              <a:tabLst>
                <a:tab pos="8069263" algn="l"/>
                <a:tab pos="8523288" algn="l"/>
              </a:tabLst>
            </a:pPr>
            <a:r>
              <a:rPr lang="ru-RU" sz="2000" dirty="0" smtClean="0">
                <a:latin typeface="Arial Narrow" pitchFamily="34" charset="0"/>
              </a:rPr>
              <a:t>Импрессионизм возник во Франции в конце ХIХ века. 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В </a:t>
            </a:r>
            <a:r>
              <a:rPr lang="ru-RU" sz="2000" dirty="0" smtClean="0">
                <a:latin typeface="Arial Narrow" pitchFamily="34" charset="0"/>
              </a:rPr>
              <a:t>1874 г. на вернисаже в Париже была выставлена картина </a:t>
            </a:r>
            <a:r>
              <a:rPr lang="ru-RU" sz="2000" dirty="0" smtClean="0">
                <a:latin typeface="Arial Narrow" pitchFamily="34" charset="0"/>
              </a:rPr>
              <a:t>Клода Моне </a:t>
            </a:r>
            <a:r>
              <a:rPr lang="ru-RU" sz="2000" dirty="0" smtClean="0">
                <a:latin typeface="Arial Narrow" pitchFamily="34" charset="0"/>
              </a:rPr>
              <a:t>под </a:t>
            </a:r>
            <a:r>
              <a:rPr lang="ru-RU" sz="2000" dirty="0" smtClean="0">
                <a:latin typeface="Arial Narrow" pitchFamily="34" charset="0"/>
              </a:rPr>
              <a:t>названием «Впечатление</a:t>
            </a:r>
            <a:r>
              <a:rPr lang="ru-RU" sz="2000" dirty="0" smtClean="0">
                <a:latin typeface="Arial Narrow" pitchFamily="34" charset="0"/>
              </a:rPr>
              <a:t>. Восход солнца» </a:t>
            </a:r>
            <a:r>
              <a:rPr lang="ru-RU" sz="2000" dirty="0" smtClean="0">
                <a:latin typeface="Arial Narrow" pitchFamily="34" charset="0"/>
              </a:rPr>
              <a:t>(1863 </a:t>
            </a:r>
            <a:r>
              <a:rPr lang="ru-RU" sz="2000" dirty="0" smtClean="0">
                <a:latin typeface="Arial Narrow" pitchFamily="34" charset="0"/>
              </a:rPr>
              <a:t>г.). 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357298"/>
            <a:ext cx="4286280" cy="464347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Особое место среди импрессионистов занимает Огюст </a:t>
            </a:r>
            <a:r>
              <a:rPr lang="ru-RU" sz="2000" dirty="0" smtClean="0">
                <a:latin typeface="Arial Narrow" pitchFamily="34" charset="0"/>
              </a:rPr>
              <a:t>Ренуар (1841—1919</a:t>
            </a:r>
            <a:r>
              <a:rPr lang="ru-RU" sz="2000" dirty="0" smtClean="0">
                <a:latin typeface="Arial Narrow" pitchFamily="34" charset="0"/>
              </a:rPr>
              <a:t>), один из самых пленительных и одаренных </a:t>
            </a:r>
            <a:r>
              <a:rPr lang="ru-RU" sz="2000" dirty="0" smtClean="0">
                <a:latin typeface="Arial Narrow" pitchFamily="34" charset="0"/>
              </a:rPr>
              <a:t>французских </a:t>
            </a:r>
            <a:r>
              <a:rPr lang="ru-RU" sz="2000" dirty="0" smtClean="0">
                <a:latin typeface="Arial Narrow" pitchFamily="34" charset="0"/>
              </a:rPr>
              <a:t>художников второй половины XIX в. Ренуар творил по </a:t>
            </a:r>
            <a:r>
              <a:rPr lang="ru-RU" sz="2000" dirty="0" smtClean="0">
                <a:latin typeface="Arial Narrow" pitchFamily="34" charset="0"/>
              </a:rPr>
              <a:t>внутренней </a:t>
            </a:r>
            <a:r>
              <a:rPr lang="ru-RU" sz="2000" dirty="0" smtClean="0">
                <a:latin typeface="Arial Narrow" pitchFamily="34" charset="0"/>
              </a:rPr>
              <a:t>потребности, питая отвращение ко всякой систематике и </a:t>
            </a:r>
            <a:r>
              <a:rPr lang="ru-RU" sz="2000" dirty="0" smtClean="0">
                <a:latin typeface="Arial Narrow" pitchFamily="34" charset="0"/>
              </a:rPr>
              <a:t>академическому </a:t>
            </a:r>
            <a:r>
              <a:rPr lang="ru-RU" sz="2000" dirty="0" smtClean="0">
                <a:latin typeface="Arial Narrow" pitchFamily="34" charset="0"/>
              </a:rPr>
              <a:t>знанию. Картины Ренуара — это мир чистых, радостных красок, где </a:t>
            </a:r>
            <a:r>
              <a:rPr lang="ru-RU" sz="2000" dirty="0" smtClean="0">
                <a:latin typeface="Arial Narrow" pitchFamily="34" charset="0"/>
              </a:rPr>
              <a:t>нет ни </a:t>
            </a:r>
            <a:r>
              <a:rPr lang="ru-RU" sz="2000" dirty="0" smtClean="0">
                <a:latin typeface="Arial Narrow" pitchFamily="34" charset="0"/>
              </a:rPr>
              <a:t>тени психологичности, а человек выглядит частью самой </a:t>
            </a:r>
            <a:r>
              <a:rPr lang="ru-RU" sz="2000" dirty="0" smtClean="0">
                <a:latin typeface="Arial Narrow" pitchFamily="34" charset="0"/>
              </a:rPr>
              <a:t>природы. </a:t>
            </a:r>
            <a:r>
              <a:rPr lang="ru-RU" sz="2000" dirty="0" smtClean="0">
                <a:latin typeface="Arial Narrow" pitchFamily="34" charset="0"/>
              </a:rPr>
              <a:t>Пейзажи не слишком волновали художника, и писал он в основном женские портреты и «ню» — обнаженную натуру. В своих моделях Ренуар любил воспроизводить свежую матовую кожу, розовые щеки, блестящие влажные глаза.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0722" name="Picture 2" descr="https://www.takieng.com/wp-content/uploads/2017/03/Pierre-Auguste-Renoir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171935" cy="521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857232"/>
            <a:ext cx="3443254" cy="5715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Очарованием и гармонией веет от портрета Жанны </a:t>
            </a:r>
            <a:r>
              <a:rPr lang="ru-RU" sz="2000" dirty="0" err="1" smtClean="0">
                <a:latin typeface="Arial Narrow" pitchFamily="34" charset="0"/>
              </a:rPr>
              <a:t>Самари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(1879</a:t>
            </a:r>
            <a:r>
              <a:rPr lang="ru-RU" sz="2000" dirty="0" smtClean="0">
                <a:latin typeface="Arial Narrow" pitchFamily="34" charset="0"/>
              </a:rPr>
              <a:t>), изображающего </a:t>
            </a:r>
            <a:r>
              <a:rPr lang="ru-RU" sz="2000" dirty="0" smtClean="0">
                <a:latin typeface="Arial Narrow" pitchFamily="34" charset="0"/>
              </a:rPr>
              <a:t>знаменитую актрису в вечернем </a:t>
            </a:r>
            <a:r>
              <a:rPr lang="ru-RU" sz="2000" dirty="0" smtClean="0">
                <a:latin typeface="Arial Narrow" pitchFamily="34" charset="0"/>
              </a:rPr>
              <a:t>платье </a:t>
            </a:r>
            <a:r>
              <a:rPr lang="ru-RU" sz="2000" dirty="0" smtClean="0">
                <a:latin typeface="Arial Narrow" pitchFamily="34" charset="0"/>
              </a:rPr>
              <a:t>в фойе театра.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29701" name="Picture 5" descr="C:\Users\RAY\Desktop\Новая папка (2)\203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3429024" cy="591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85794"/>
            <a:ext cx="4000528" cy="58579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В числе лучших произведений мастера — «</a:t>
            </a:r>
            <a:r>
              <a:rPr lang="ru-RU" sz="2000" dirty="0" smtClean="0">
                <a:latin typeface="Arial Narrow" pitchFamily="34" charset="0"/>
              </a:rPr>
              <a:t>Обнаженная</a:t>
            </a:r>
            <a:r>
              <a:rPr lang="ru-RU" sz="2000" dirty="0" smtClean="0">
                <a:latin typeface="Arial Narrow" pitchFamily="34" charset="0"/>
              </a:rPr>
              <a:t>» (1876). Изображая красивую пышную женщину, сидящую </a:t>
            </a:r>
            <a:r>
              <a:rPr lang="ru-RU" sz="2000" dirty="0" smtClean="0">
                <a:latin typeface="Arial Narrow" pitchFamily="34" charset="0"/>
              </a:rPr>
              <a:t>нагой на </a:t>
            </a:r>
            <a:r>
              <a:rPr lang="ru-RU" sz="2000" dirty="0" smtClean="0">
                <a:latin typeface="Arial Narrow" pitchFamily="34" charset="0"/>
              </a:rPr>
              <a:t>кушетке, Ренуар старательно подчеркнул момент позирования: </a:t>
            </a:r>
            <a:r>
              <a:rPr lang="ru-RU" sz="2000" dirty="0" smtClean="0">
                <a:latin typeface="Arial Narrow" pitchFamily="34" charset="0"/>
              </a:rPr>
              <a:t>рядом </a:t>
            </a:r>
            <a:r>
              <a:rPr lang="ru-RU" sz="2000" dirty="0" smtClean="0">
                <a:latin typeface="Arial Narrow" pitchFamily="34" charset="0"/>
              </a:rPr>
              <a:t>валяется небрежно сброшенная одежда, которая оттеняет </a:t>
            </a:r>
            <a:r>
              <a:rPr lang="ru-RU" sz="2000" dirty="0" smtClean="0">
                <a:latin typeface="Arial Narrow" pitchFamily="34" charset="0"/>
              </a:rPr>
              <a:t>очарование </a:t>
            </a:r>
            <a:r>
              <a:rPr lang="ru-RU" sz="2000" dirty="0" smtClean="0">
                <a:latin typeface="Arial Narrow" pitchFamily="34" charset="0"/>
              </a:rPr>
              <a:t>тела, лишенного классических пропорций.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28675" name="Picture 3" descr="C:\Users\RAY\Desktop\Новая папка (2)\3382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269044" cy="56881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21495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Импрессионисты </a:t>
            </a:r>
            <a:r>
              <a:rPr lang="ru-RU" sz="2000" dirty="0" smtClean="0">
                <a:latin typeface="Arial Narrow" pitchFamily="34" charset="0"/>
              </a:rPr>
              <a:t>создали на полотне иллюзию света, </a:t>
            </a:r>
            <a:r>
              <a:rPr lang="ru-RU" sz="2000" dirty="0" smtClean="0">
                <a:latin typeface="Arial Narrow" pitchFamily="34" charset="0"/>
              </a:rPr>
              <a:t>наблюдаемую </a:t>
            </a:r>
            <a:r>
              <a:rPr lang="ru-RU" sz="2000" dirty="0" smtClean="0">
                <a:latin typeface="Arial Narrow" pitchFamily="34" charset="0"/>
              </a:rPr>
              <a:t>в реальной воздушной среде. Для этого они разложили цвет на основные части спектра, стараясь не смешивать тона </a:t>
            </a:r>
            <a:r>
              <a:rPr lang="ru-RU" sz="2000" dirty="0" smtClean="0">
                <a:latin typeface="Arial Narrow" pitchFamily="34" charset="0"/>
              </a:rPr>
              <a:t>палитры </a:t>
            </a:r>
            <a:r>
              <a:rPr lang="ru-RU" sz="2000" dirty="0" smtClean="0">
                <a:latin typeface="Arial Narrow" pitchFamily="34" charset="0"/>
              </a:rPr>
              <a:t>и ориентируясь на </a:t>
            </a:r>
            <a:r>
              <a:rPr lang="ru-RU" sz="2000" dirty="0" smtClean="0">
                <a:latin typeface="Arial Narrow" pitchFamily="34" charset="0"/>
              </a:rPr>
              <a:t>секрет «зрительного </a:t>
            </a:r>
            <a:r>
              <a:rPr lang="ru-RU" sz="2000" dirty="0" smtClean="0">
                <a:latin typeface="Arial Narrow" pitchFamily="34" charset="0"/>
              </a:rPr>
              <a:t>восприятия </a:t>
            </a:r>
            <a:r>
              <a:rPr lang="ru-RU" sz="2000" dirty="0" smtClean="0">
                <a:latin typeface="Arial Narrow" pitchFamily="34" charset="0"/>
              </a:rPr>
              <a:t>мазка», когда </a:t>
            </a:r>
            <a:r>
              <a:rPr lang="ru-RU" sz="2000" dirty="0" smtClean="0">
                <a:latin typeface="Arial Narrow" pitchFamily="34" charset="0"/>
              </a:rPr>
              <a:t>отдельные его блики на определенном расстоянии сливаются </a:t>
            </a:r>
            <a:r>
              <a:rPr lang="ru-RU" sz="2000" dirty="0" smtClean="0">
                <a:latin typeface="Arial Narrow" pitchFamily="34" charset="0"/>
              </a:rPr>
              <a:t>в единое </a:t>
            </a:r>
            <a:r>
              <a:rPr lang="ru-RU" sz="2000" dirty="0" smtClean="0">
                <a:latin typeface="Arial Narrow" pitchFamily="34" charset="0"/>
              </a:rPr>
              <a:t>целое. Но, растворив цвет в свете и воздухе, </a:t>
            </a:r>
            <a:r>
              <a:rPr lang="ru-RU" sz="2000" dirty="0" smtClean="0">
                <a:latin typeface="Arial Narrow" pitchFamily="34" charset="0"/>
              </a:rPr>
              <a:t>импрессионисты </a:t>
            </a:r>
            <a:r>
              <a:rPr lang="ru-RU" sz="2000" dirty="0" smtClean="0">
                <a:latin typeface="Arial Narrow" pitchFamily="34" charset="0"/>
              </a:rPr>
              <a:t>нарушили материальность предметов, подменили типичное </a:t>
            </a:r>
            <a:r>
              <a:rPr lang="ru-RU" sz="2000" dirty="0" smtClean="0">
                <a:latin typeface="Arial Narrow" pitchFamily="34" charset="0"/>
              </a:rPr>
              <a:t>случайным</a:t>
            </a:r>
            <a:r>
              <a:rPr lang="ru-RU" sz="2000" dirty="0" smtClean="0">
                <a:latin typeface="Arial Narrow" pitchFamily="34" charset="0"/>
              </a:rPr>
              <a:t>, скоропреходящим моментом жизни. Как писал Ренуар, </a:t>
            </a:r>
            <a:r>
              <a:rPr lang="ru-RU" sz="2000" dirty="0" smtClean="0">
                <a:latin typeface="Arial Narrow" pitchFamily="34" charset="0"/>
              </a:rPr>
              <a:t>импрессионисты </a:t>
            </a:r>
            <a:r>
              <a:rPr lang="ru-RU" sz="2000" dirty="0" smtClean="0">
                <a:latin typeface="Arial Narrow" pitchFamily="34" charset="0"/>
              </a:rPr>
              <a:t>использовали «сюжет ради живописного тона, а </a:t>
            </a:r>
            <a:r>
              <a:rPr lang="ru-RU" sz="2000" dirty="0" smtClean="0">
                <a:latin typeface="Arial Narrow" pitchFamily="34" charset="0"/>
              </a:rPr>
              <a:t>не ради </a:t>
            </a:r>
            <a:r>
              <a:rPr lang="ru-RU" sz="2000" dirty="0" smtClean="0">
                <a:latin typeface="Arial Narrow" pitchFamily="34" charset="0"/>
              </a:rPr>
              <a:t>сюжета».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44291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Narrow" pitchFamily="34" charset="0"/>
              </a:rPr>
              <a:t>Спасибо за внимание</a:t>
            </a:r>
            <a:br>
              <a:rPr lang="ru-RU" sz="4400" dirty="0" smtClean="0">
                <a:latin typeface="Arial Narrow" pitchFamily="34" charset="0"/>
              </a:rPr>
            </a:b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857364"/>
            <a:ext cx="7786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По-французски «впечатление» — </a:t>
            </a:r>
            <a:r>
              <a:rPr lang="ru-RU" sz="2000" dirty="0" err="1" smtClean="0">
                <a:solidFill>
                  <a:schemeClr val="tx2"/>
                </a:solidFill>
                <a:latin typeface="Arial Narrow" pitchFamily="34" charset="0"/>
              </a:rPr>
              <a:t>impression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, что дало повод едкому острослову критику Л. </a:t>
            </a:r>
            <a:r>
              <a:rPr lang="ru-RU" sz="2000" dirty="0" err="1" smtClean="0">
                <a:solidFill>
                  <a:schemeClr val="tx2"/>
                </a:solidFill>
                <a:latin typeface="Arial Narrow" pitchFamily="34" charset="0"/>
              </a:rPr>
              <a:t>Леруа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«обозвать» участников выставки «импрессионистами». Определение, данное в насмешку, утвердилось за новым художественным течением, подхваченным живописцами, поэтами, скульпторами, музыкантами разных стран мира. </a:t>
            </a:r>
            <a:b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Arial Narrow" pitchFamily="34" charset="0"/>
              </a:rPr>
              <a:t>Антиромантичным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 это направление можно назвать потому, что на полотнах импрессионистов, как правило, изображение передавалось энергичными мазками, цвета и контуры фигур и предметов, обычно, не являлись частью целого, но каждый мазок был заявлен художником как отдельное "действующее лицо". </a:t>
            </a:r>
            <a:b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У истоков классического импрессионизма стоят французские художники Эдуард Мане и Эдгар Дега.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11429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Эдуард Мане (1832—1883) с </a:t>
            </a:r>
            <a:r>
              <a:rPr lang="ru-RU" sz="2000" dirty="0" smtClean="0">
                <a:latin typeface="Arial Narrow" pitchFamily="34" charset="0"/>
              </a:rPr>
              <a:t>энтузиазмом искал </a:t>
            </a:r>
            <a:r>
              <a:rPr lang="ru-RU" sz="2000" dirty="0" smtClean="0">
                <a:latin typeface="Arial Narrow" pitchFamily="34" charset="0"/>
              </a:rPr>
              <a:t>новое в </a:t>
            </a:r>
            <a:r>
              <a:rPr lang="ru-RU" sz="2000" dirty="0" smtClean="0">
                <a:latin typeface="Arial Narrow" pitchFamily="34" charset="0"/>
              </a:rPr>
              <a:t>искусстве. Скандальные нападки </a:t>
            </a:r>
            <a:r>
              <a:rPr lang="ru-RU" sz="2000" dirty="0" smtClean="0">
                <a:latin typeface="Arial Narrow" pitchFamily="34" charset="0"/>
              </a:rPr>
              <a:t>прессы лишь усилили </a:t>
            </a:r>
            <a:r>
              <a:rPr lang="ru-RU" sz="2000" dirty="0" smtClean="0">
                <a:latin typeface="Arial Narrow" pitchFamily="34" charset="0"/>
              </a:rPr>
              <a:t>стремление художника </a:t>
            </a:r>
            <a:r>
              <a:rPr lang="ru-RU" sz="2000" dirty="0" smtClean="0">
                <a:latin typeface="Arial Narrow" pitchFamily="34" charset="0"/>
              </a:rPr>
              <a:t>к острым ощущениям и </a:t>
            </a:r>
            <a:r>
              <a:rPr lang="ru-RU" sz="2000" dirty="0" smtClean="0">
                <a:latin typeface="Arial Narrow" pitchFamily="34" charset="0"/>
              </a:rPr>
              <a:t>к борьбе </a:t>
            </a:r>
            <a:r>
              <a:rPr lang="ru-RU" sz="2000" dirty="0" smtClean="0">
                <a:latin typeface="Arial Narrow" pitchFamily="34" charset="0"/>
              </a:rPr>
              <a:t>с </a:t>
            </a:r>
            <a:r>
              <a:rPr lang="ru-RU" sz="2000" dirty="0" smtClean="0">
                <a:latin typeface="Arial Narrow" pitchFamily="34" charset="0"/>
              </a:rPr>
              <a:t>общественным </a:t>
            </a:r>
            <a:r>
              <a:rPr lang="ru-RU" sz="2000" dirty="0" smtClean="0">
                <a:latin typeface="Arial Narrow" pitchFamily="34" charset="0"/>
              </a:rPr>
              <a:t>мнением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10246" name="Picture 6" descr="http://xn----7sbbnbi1cjw2a2i.xn--p1ai/photo/%D0%9F%D0%BE%D1%80%D1%82%D0%B5%D1%82%20%D0%AD%D0%B4%D1%83%D0%B0%D1%80%D0%B4%D0%B0%20%D0%9C%D0%B0%D0%BD%D0%B5-1867-Art%20Institute%20of%20Chicago,%20Chicago,%20IL,%20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3396673" cy="454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11" descr="C:\Users\RAY\Desktop\Новая папка (2)\325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357586" cy="45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7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«Завтрак на траве» — так называлась его работа, где элегантно одетые люди соседствуют с обнаженными женщинами.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124" name="Picture 4" descr="https://vtbrussia.ru/upload/medialibrary/ae8/04_kartiny_s_neprostoy_sud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410196" cy="504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5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Еще больший эпатаж вызвало его полотно «Олимпия» (1863), композиция которой восходит к работам старых мастеров. Однако сам образ,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показывающий «смесь </a:t>
            </a:r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бесстыдства и сладострастия», напоминает скорее пародию на красоту классики. Картина наполнена сложными ассоциациями и полунамеками, цвет становится одним из главных средств выразительности.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078" name="Picture 6" descr="https://404store.com/2017/02/14/EDUARDMANE-OLIMP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500306"/>
            <a:ext cx="5503864" cy="412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857232"/>
            <a:ext cx="4572032" cy="57150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У Эдгара </a:t>
            </a:r>
            <a:r>
              <a:rPr lang="ru-RU" sz="2000" dirty="0" smtClean="0">
                <a:latin typeface="Arial Narrow" pitchFamily="34" charset="0"/>
              </a:rPr>
              <a:t>Дега (</a:t>
            </a:r>
            <a:r>
              <a:rPr lang="ru-RU" sz="2000" dirty="0" smtClean="0">
                <a:latin typeface="Arial Narrow" pitchFamily="34" charset="0"/>
              </a:rPr>
              <a:t>1834—1917) тонкий </a:t>
            </a:r>
            <a:r>
              <a:rPr lang="ru-RU" sz="2000" dirty="0" smtClean="0">
                <a:latin typeface="Arial Narrow" pitchFamily="34" charset="0"/>
              </a:rPr>
              <a:t>вкус и ясность мысли сочетались </a:t>
            </a:r>
            <a:r>
              <a:rPr lang="ru-RU" sz="2000" dirty="0" smtClean="0">
                <a:latin typeface="Arial Narrow" pitchFamily="34" charset="0"/>
              </a:rPr>
              <a:t>с противоречивой </a:t>
            </a:r>
            <a:r>
              <a:rPr lang="ru-RU" sz="2000" dirty="0" smtClean="0">
                <a:latin typeface="Arial Narrow" pitchFamily="34" charset="0"/>
              </a:rPr>
              <a:t>готовностью все подвергать сомнению, чтобы затем </a:t>
            </a:r>
            <a:r>
              <a:rPr lang="ru-RU" sz="2000" dirty="0" smtClean="0">
                <a:latin typeface="Arial Narrow" pitchFamily="34" charset="0"/>
              </a:rPr>
              <a:t>вновь утверждать </a:t>
            </a:r>
            <a:r>
              <a:rPr lang="ru-RU" sz="2000" dirty="0" smtClean="0">
                <a:latin typeface="Arial Narrow" pitchFamily="34" charset="0"/>
              </a:rPr>
              <a:t>низвергнутое. Свое дарование Дега посвятил любимому им театру. </a:t>
            </a:r>
            <a:r>
              <a:rPr lang="ru-RU" sz="2000" dirty="0" smtClean="0">
                <a:latin typeface="Arial Narrow" pitchFamily="34" charset="0"/>
              </a:rPr>
              <a:t>В его </a:t>
            </a:r>
            <a:r>
              <a:rPr lang="ru-RU" sz="2000" dirty="0" smtClean="0">
                <a:latin typeface="Arial Narrow" pitchFamily="34" charset="0"/>
              </a:rPr>
              <a:t>работах нет позирующих персонажей, как нет </a:t>
            </a:r>
            <a:r>
              <a:rPr lang="ru-RU" sz="2000" dirty="0" smtClean="0">
                <a:latin typeface="Arial Narrow" pitchFamily="34" charset="0"/>
              </a:rPr>
              <a:t>места и </a:t>
            </a:r>
            <a:r>
              <a:rPr lang="ru-RU" sz="2000" dirty="0" smtClean="0">
                <a:latin typeface="Arial Narrow" pitchFamily="34" charset="0"/>
              </a:rPr>
              <a:t>характерному для романтиков стремлению проникнуть во «</a:t>
            </a:r>
            <a:r>
              <a:rPr lang="ru-RU" sz="2000" dirty="0" smtClean="0">
                <a:latin typeface="Arial Narrow" pitchFamily="34" charset="0"/>
              </a:rPr>
              <a:t>внутреннего </a:t>
            </a:r>
            <a:r>
              <a:rPr lang="ru-RU" sz="2000" dirty="0" smtClean="0">
                <a:latin typeface="Arial Narrow" pitchFamily="34" charset="0"/>
              </a:rPr>
              <a:t>человека». Мастера интересовало главным образом </a:t>
            </a:r>
            <a:r>
              <a:rPr lang="ru-RU" sz="2000" dirty="0" smtClean="0">
                <a:latin typeface="Arial Narrow" pitchFamily="34" charset="0"/>
              </a:rPr>
              <a:t>движение, сквозь </a:t>
            </a:r>
            <a:r>
              <a:rPr lang="ru-RU" sz="2000" dirty="0" smtClean="0">
                <a:latin typeface="Arial Narrow" pitchFamily="34" charset="0"/>
              </a:rPr>
              <a:t>магический кристалл которого он хотел запечатлеть мир. </a:t>
            </a:r>
            <a:r>
              <a:rPr lang="ru-RU" sz="2000" dirty="0" smtClean="0">
                <a:latin typeface="Arial Narrow" pitchFamily="34" charset="0"/>
              </a:rPr>
              <a:t>Дега любил </a:t>
            </a:r>
            <a:r>
              <a:rPr lang="ru-RU" sz="2000" dirty="0" smtClean="0">
                <a:latin typeface="Arial Narrow" pitchFamily="34" charset="0"/>
              </a:rPr>
              <a:t>заглядывать на балетную сцену из потаенных </a:t>
            </a:r>
            <a:r>
              <a:rPr lang="ru-RU" sz="2000" dirty="0" smtClean="0">
                <a:latin typeface="Arial Narrow" pitchFamily="34" charset="0"/>
              </a:rPr>
              <a:t>уголков: </a:t>
            </a:r>
            <a:r>
              <a:rPr lang="ru-RU" sz="2000" dirty="0" smtClean="0">
                <a:latin typeface="Arial Narrow" pitchFamily="34" charset="0"/>
              </a:rPr>
              <a:t>то </a:t>
            </a:r>
            <a:r>
              <a:rPr lang="ru-RU" sz="2000" dirty="0" smtClean="0">
                <a:latin typeface="Arial Narrow" pitchFamily="34" charset="0"/>
              </a:rPr>
              <a:t>из оркестровой </a:t>
            </a:r>
            <a:r>
              <a:rPr lang="ru-RU" sz="2000" dirty="0" smtClean="0">
                <a:latin typeface="Arial Narrow" pitchFamily="34" charset="0"/>
              </a:rPr>
              <a:t>ямы, то из директорской </a:t>
            </a:r>
            <a:r>
              <a:rPr lang="ru-RU" sz="2000" dirty="0" smtClean="0">
                <a:latin typeface="Arial Narrow" pitchFamily="34" charset="0"/>
              </a:rPr>
              <a:t>ложи </a:t>
            </a:r>
            <a:r>
              <a:rPr lang="ru-RU" sz="2000" dirty="0" smtClean="0">
                <a:latin typeface="Arial Narrow" pitchFamily="34" charset="0"/>
              </a:rPr>
              <a:t>ловить </a:t>
            </a:r>
            <a:r>
              <a:rPr lang="ru-RU" sz="2000" dirty="0" smtClean="0">
                <a:latin typeface="Arial Narrow" pitchFamily="34" charset="0"/>
              </a:rPr>
              <a:t>неожиданные моменты </a:t>
            </a:r>
            <a:r>
              <a:rPr lang="ru-RU" sz="2000" dirty="0" smtClean="0">
                <a:latin typeface="Arial Narrow" pitchFamily="34" charset="0"/>
              </a:rPr>
              <a:t>репетиций, когда вместо легкости танца, феерии красок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балетного действа предстают титанический труд, напряжение </a:t>
            </a:r>
            <a:r>
              <a:rPr lang="ru-RU" sz="2000" dirty="0" smtClean="0">
                <a:latin typeface="Arial Narrow" pitchFamily="34" charset="0"/>
              </a:rPr>
              <a:t>воли и </a:t>
            </a:r>
            <a:r>
              <a:rPr lang="ru-RU" sz="2000" dirty="0" smtClean="0">
                <a:latin typeface="Arial Narrow" pitchFamily="34" charset="0"/>
              </a:rPr>
              <a:t>тела.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9218" name="Picture 2" descr="http://www.riasar.ru/images/d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975662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300037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Эдгар Дега «Две танцовщицы на сцене»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152" name="Picture 8" descr="http://xn----7sbbjccdi0h0f.xn--p1ai/1870/%D0%94%D0%B2%D0%B5%20%D1%82%D0%B0%D0%BD%D1%86%D0%BE%D0%B2%D1%89%D0%B8%D1%86%D1%8B%20%D0%BD%D0%B0%20%D1%81%D1%86%D0%B5%D0%BD%D0%B5%201877%D0%B3%2062%D1%8546%D1%81%D0%BC%20Samuel%20Courtauld%20Trust,%20The%20Courtauld%20Gallery,%20London,%20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4214842" cy="572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Y\Desktop\Новая папка (2)\0_13a699_f6bf9482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45924" cy="517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785794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Narrow" pitchFamily="34" charset="0"/>
              </a:rPr>
              <a:t>Эдгар Дега «Танцевальный класс»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</TotalTime>
  <Words>789</Words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Импрессионизм</vt:lpstr>
      <vt:lpstr>Импрессионизм возник во Франции в конце ХIХ века.  В 1874 г. на вернисаже в Париже была выставлена картина Клода Моне под названием «Впечатление. Восход солнца» (1863 г.). </vt:lpstr>
      <vt:lpstr>Слайд 3</vt:lpstr>
      <vt:lpstr>Эдуард Мане (1832—1883) с энтузиазмом искал новое в искусстве. Скандальные нападки прессы лишь усилили стремление художника к острым ощущениям и к борьбе с общественным мнением.</vt:lpstr>
      <vt:lpstr>Слайд 5</vt:lpstr>
      <vt:lpstr>Слайд 6</vt:lpstr>
      <vt:lpstr>У Эдгара Дега (1834—1917) тонкий вкус и ясность мысли сочетались с противоречивой готовностью все подвергать сомнению, чтобы затем вновь утверждать низвергнутое. Свое дарование Дега посвятил любимому им театру. В его работах нет позирующих персонажей, как нет места и характерному для романтиков стремлению проникнуть во «внутреннего человека». Мастера интересовало главным образом движение, сквозь магический кристалл которого он хотел запечатлеть мир. Дега любил заглядывать на балетную сцену из потаенных уголков: то из оркестровой ямы, то из директорской ложи ловить неожиданные моменты репетиций, когда вместо легкости танца, феерии красок балетного действа предстают титанический труд, напряжение воли и тела.</vt:lpstr>
      <vt:lpstr>Слайд 8</vt:lpstr>
      <vt:lpstr>Слайд 9</vt:lpstr>
      <vt:lpstr>Самым последовательным приверженцем нового направления по праву считается Клод Моне (1840—1926). Художник стремился запечатлеть окружающую действительность в ее подвижной изменчивости и мимолетных красочных ощущениях. Его влекли переменчивые солнечные блики, трепет света, многообразие оттенков неба, облаков, деревьев, цветов. Мазки его кисти, небрежно брошенные на холст, с безупречной точностью фиксируют лимонно-желтые рассветы, оранжевые закаты, отраженные в зелено-голубой глади реки.</vt:lpstr>
      <vt:lpstr>Моне запечатлел шумную суету просторных парижских бульваров — текущую толпу, поток движущихся экипажей, увиденных сквозь голые ветки платанов. («Бульвар Капуцинок в Париже»).</vt:lpstr>
      <vt:lpstr>В серии картин «Стога сена» одни и те же образы предстают в оттенках изменчивого цвета разного времени суток.</vt:lpstr>
      <vt:lpstr>Слайд 13</vt:lpstr>
      <vt:lpstr>Истинным «героем» его полотен («Женщина с зонтиком, повернувшаяся вправо», «Белые кувшинки») становится свет, мерцание красочных полутонов.</vt:lpstr>
      <vt:lpstr>В одной из лучших работ художника «Поле маков» (находится в Эрмитаже) красно-розовые пятна цветов, голубая даль неба и золотистый искрящийся воздух, контрастирующий с синеватыми деревьями, сливаются в образ, воплощающий радость бытия. Кажется, что полотно источает чудные ароматы лета.</vt:lpstr>
      <vt:lpstr>Исключительно в жанре пейзажа работал Камиль Писсарро (1830—1903). Под кистью художника Париж и его окрестности предстают в тумане серого утра или в лиловых сумерках.</vt:lpstr>
      <vt:lpstr>Синева зимнего дня мастерски передана в работе «Бульвар Монмартр»</vt:lpstr>
      <vt:lpstr>Картины природы Альфреда Сислея (1839—1899) более нежны и лиричны. </vt:lpstr>
      <vt:lpstr>Слайд 19</vt:lpstr>
      <vt:lpstr>Особое место среди импрессионистов занимает Огюст Ренуар (1841—1919), один из самых пленительных и одаренных французских художников второй половины XIX в. Ренуар творил по внутренней потребности, питая отвращение ко всякой систематике и академическому знанию. Картины Ренуара — это мир чистых, радостных красок, где нет ни тени психологичности, а человек выглядит частью самой природы. Пейзажи не слишком волновали художника, и писал он в основном женские портреты и «ню» — обнаженную натуру. В своих моделях Ренуар любил воспроизводить свежую матовую кожу, розовые щеки, блестящие влажные глаза.</vt:lpstr>
      <vt:lpstr>Очарованием и гармонией веет от портрета Жанны Самари (1879), изображающего знаменитую актрису в вечернем платье в фойе театра.</vt:lpstr>
      <vt:lpstr>В числе лучших произведений мастера — «Обнаженная» (1876). Изображая красивую пышную женщину, сидящую нагой на кушетке, Ренуар старательно подчеркнул момент позирования: рядом валяется небрежно сброшенная одежда, которая оттеняет очарование тела, лишенного классических пропорций.</vt:lpstr>
      <vt:lpstr>Импрессионисты создали на полотне иллюзию света, наблюдаемую в реальной воздушной среде. Для этого они разложили цвет на основные части спектра, стараясь не смешивать тона палитры и ориентируясь на секрет «зрительного восприятия мазка», когда отдельные его блики на определенном расстоянии сливаются в единое целое. Но, растворив цвет в свете и воздухе, импрессионисты нарушили материальность предметов, подменили типичное случайным, скоропреходящим моментом жизни. Как писал Ренуар, импрессионисты использовали «сюжет ради живописного тона, а не ради сюжета».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</dc:creator>
  <cp:lastModifiedBy>RAY</cp:lastModifiedBy>
  <cp:revision>25</cp:revision>
  <dcterms:created xsi:type="dcterms:W3CDTF">2018-12-06T10:38:46Z</dcterms:created>
  <dcterms:modified xsi:type="dcterms:W3CDTF">2018-12-06T14:32:07Z</dcterms:modified>
</cp:coreProperties>
</file>