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76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420" r:id="rId33"/>
    <p:sldId id="287" r:id="rId34"/>
    <p:sldId id="421" r:id="rId35"/>
    <p:sldId id="288" r:id="rId36"/>
    <p:sldId id="422" r:id="rId37"/>
    <p:sldId id="423" r:id="rId38"/>
    <p:sldId id="289" r:id="rId39"/>
    <p:sldId id="424" r:id="rId40"/>
    <p:sldId id="425" r:id="rId41"/>
    <p:sldId id="290" r:id="rId42"/>
    <p:sldId id="426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427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  <p:sldId id="309" r:id="rId62"/>
    <p:sldId id="310" r:id="rId63"/>
    <p:sldId id="435" r:id="rId64"/>
    <p:sldId id="436" r:id="rId65"/>
    <p:sldId id="311" r:id="rId66"/>
    <p:sldId id="428" r:id="rId67"/>
    <p:sldId id="312" r:id="rId68"/>
    <p:sldId id="313" r:id="rId69"/>
    <p:sldId id="314" r:id="rId70"/>
    <p:sldId id="429" r:id="rId71"/>
    <p:sldId id="430" r:id="rId72"/>
    <p:sldId id="315" r:id="rId73"/>
    <p:sldId id="316" r:id="rId74"/>
    <p:sldId id="317" r:id="rId75"/>
    <p:sldId id="318" r:id="rId76"/>
    <p:sldId id="319" r:id="rId77"/>
    <p:sldId id="320" r:id="rId78"/>
    <p:sldId id="321" r:id="rId79"/>
    <p:sldId id="322" r:id="rId80"/>
    <p:sldId id="431" r:id="rId81"/>
    <p:sldId id="323" r:id="rId82"/>
    <p:sldId id="324" r:id="rId83"/>
    <p:sldId id="325" r:id="rId84"/>
    <p:sldId id="326" r:id="rId85"/>
    <p:sldId id="327" r:id="rId86"/>
    <p:sldId id="328" r:id="rId87"/>
    <p:sldId id="329" r:id="rId88"/>
    <p:sldId id="330" r:id="rId89"/>
    <p:sldId id="331" r:id="rId90"/>
    <p:sldId id="332" r:id="rId91"/>
    <p:sldId id="333" r:id="rId92"/>
    <p:sldId id="334" r:id="rId93"/>
    <p:sldId id="335" r:id="rId94"/>
    <p:sldId id="336" r:id="rId95"/>
    <p:sldId id="337" r:id="rId96"/>
    <p:sldId id="308" r:id="rId97"/>
    <p:sldId id="338" r:id="rId98"/>
    <p:sldId id="339" r:id="rId99"/>
    <p:sldId id="340" r:id="rId100"/>
    <p:sldId id="341" r:id="rId101"/>
    <p:sldId id="342" r:id="rId102"/>
    <p:sldId id="343" r:id="rId103"/>
    <p:sldId id="344" r:id="rId104"/>
    <p:sldId id="345" r:id="rId105"/>
    <p:sldId id="346" r:id="rId106"/>
    <p:sldId id="347" r:id="rId107"/>
    <p:sldId id="348" r:id="rId108"/>
    <p:sldId id="349" r:id="rId109"/>
    <p:sldId id="350" r:id="rId110"/>
    <p:sldId id="351" r:id="rId111"/>
    <p:sldId id="352" r:id="rId112"/>
    <p:sldId id="432" r:id="rId113"/>
    <p:sldId id="353" r:id="rId114"/>
    <p:sldId id="354" r:id="rId115"/>
    <p:sldId id="355" r:id="rId116"/>
    <p:sldId id="356" r:id="rId117"/>
    <p:sldId id="357" r:id="rId118"/>
    <p:sldId id="433" r:id="rId119"/>
    <p:sldId id="358" r:id="rId120"/>
    <p:sldId id="359" r:id="rId121"/>
    <p:sldId id="360" r:id="rId122"/>
    <p:sldId id="361" r:id="rId123"/>
    <p:sldId id="362" r:id="rId124"/>
    <p:sldId id="363" r:id="rId125"/>
    <p:sldId id="364" r:id="rId126"/>
    <p:sldId id="365" r:id="rId127"/>
    <p:sldId id="366" r:id="rId128"/>
    <p:sldId id="367" r:id="rId129"/>
    <p:sldId id="368" r:id="rId130"/>
    <p:sldId id="369" r:id="rId131"/>
    <p:sldId id="370" r:id="rId132"/>
    <p:sldId id="371" r:id="rId133"/>
    <p:sldId id="372" r:id="rId134"/>
    <p:sldId id="373" r:id="rId135"/>
    <p:sldId id="374" r:id="rId136"/>
    <p:sldId id="375" r:id="rId137"/>
    <p:sldId id="376" r:id="rId138"/>
    <p:sldId id="377" r:id="rId139"/>
    <p:sldId id="378" r:id="rId140"/>
    <p:sldId id="379" r:id="rId141"/>
    <p:sldId id="380" r:id="rId142"/>
    <p:sldId id="381" r:id="rId143"/>
    <p:sldId id="382" r:id="rId144"/>
    <p:sldId id="383" r:id="rId145"/>
    <p:sldId id="385" r:id="rId146"/>
    <p:sldId id="386" r:id="rId147"/>
    <p:sldId id="387" r:id="rId148"/>
    <p:sldId id="388" r:id="rId149"/>
    <p:sldId id="389" r:id="rId150"/>
    <p:sldId id="390" r:id="rId151"/>
    <p:sldId id="391" r:id="rId152"/>
    <p:sldId id="384" r:id="rId153"/>
    <p:sldId id="392" r:id="rId154"/>
    <p:sldId id="393" r:id="rId155"/>
    <p:sldId id="434" r:id="rId156"/>
    <p:sldId id="394" r:id="rId157"/>
    <p:sldId id="395" r:id="rId158"/>
    <p:sldId id="396" r:id="rId159"/>
    <p:sldId id="397" r:id="rId160"/>
    <p:sldId id="398" r:id="rId161"/>
    <p:sldId id="400" r:id="rId162"/>
    <p:sldId id="401" r:id="rId163"/>
    <p:sldId id="402" r:id="rId164"/>
    <p:sldId id="403" r:id="rId165"/>
    <p:sldId id="404" r:id="rId166"/>
    <p:sldId id="405" r:id="rId167"/>
    <p:sldId id="406" r:id="rId168"/>
    <p:sldId id="399" r:id="rId169"/>
    <p:sldId id="407" r:id="rId170"/>
    <p:sldId id="408" r:id="rId171"/>
    <p:sldId id="409" r:id="rId172"/>
    <p:sldId id="410" r:id="rId173"/>
    <p:sldId id="411" r:id="rId174"/>
    <p:sldId id="412" r:id="rId175"/>
    <p:sldId id="413" r:id="rId176"/>
    <p:sldId id="414" r:id="rId177"/>
    <p:sldId id="415" r:id="rId178"/>
    <p:sldId id="416" r:id="rId179"/>
    <p:sldId id="417" r:id="rId180"/>
    <p:sldId id="418" r:id="rId181"/>
    <p:sldId id="419" r:id="rId18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19"/>
    <a:srgbClr val="00FF00"/>
    <a:srgbClr val="FCFF81"/>
    <a:srgbClr val="F3FF53"/>
    <a:srgbClr val="FFFF00"/>
    <a:srgbClr val="E9FF67"/>
    <a:srgbClr val="FFFF66"/>
    <a:srgbClr val="9FFF9F"/>
    <a:srgbClr val="00F841"/>
    <a:srgbClr val="04F47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5933" autoAdjust="0"/>
    <p:restoredTop sz="94660"/>
  </p:normalViewPr>
  <p:slideViewPr>
    <p:cSldViewPr>
      <p:cViewPr>
        <p:scale>
          <a:sx n="94" d="100"/>
          <a:sy n="94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80" Type="http://schemas.openxmlformats.org/officeDocument/2006/relationships/slide" Target="slides/slide179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viewProps" Target="view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5217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4794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997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2625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4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8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2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2210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1389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1801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6976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312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223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05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53261-729C-42CA-80AF-CDD5AD922B02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330FF-B0DA-4044-8F6E-6AF6E86CD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616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69772"/>
            <a:ext cx="7772400" cy="1470025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800" dirty="0" smtClean="0"/>
              <a:t>МОРФОЛОГИЯ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(теоретические материалы)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5085184"/>
            <a:ext cx="7776864" cy="12961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Галанина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Данута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Станиславовна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</a:p>
          <a:p>
            <a:pPr algn="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учитель русского языка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951" y="548680"/>
            <a:ext cx="7776864" cy="117570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indent="0" algn="r">
              <a:spcBef>
                <a:spcPct val="20000"/>
              </a:spcBef>
              <a:buFont typeface="Arial" pitchFamily="34" charset="0"/>
              <a:buNone/>
              <a:defRPr sz="3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ru-RU" sz="2300" dirty="0"/>
              <a:t>Частное общеобразовательное </a:t>
            </a:r>
            <a:r>
              <a:rPr lang="ru-RU" sz="2300" dirty="0" smtClean="0"/>
              <a:t>учреждение</a:t>
            </a:r>
          </a:p>
          <a:p>
            <a:pPr algn="l"/>
            <a:r>
              <a:rPr lang="ru-RU" sz="2300" smtClean="0"/>
              <a:t>Калининградский </a:t>
            </a:r>
            <a:r>
              <a:rPr lang="ru-RU" sz="2300" smtClean="0"/>
              <a:t>экономический </a:t>
            </a:r>
            <a:r>
              <a:rPr lang="ru-RU" sz="2300" dirty="0"/>
              <a:t>лицей «Ганзейская ладья»</a:t>
            </a:r>
          </a:p>
        </p:txBody>
      </p:sp>
    </p:spTree>
    <p:extLst>
      <p:ext uri="{BB962C8B-B14F-4D97-AF65-F5344CB8AC3E}">
        <p14:creationId xmlns:p14="http://schemas.microsoft.com/office/powerpoint/2010/main" xmlns="" val="3866273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/>
              <a:t>Глагол</a:t>
            </a:r>
            <a:r>
              <a:rPr lang="en-US" dirty="0"/>
              <a:t> – </a:t>
            </a:r>
            <a:r>
              <a:rPr lang="ru-RU" dirty="0" smtClean="0"/>
              <a:t>обозначает </a:t>
            </a:r>
            <a:r>
              <a:rPr lang="ru-RU" dirty="0"/>
              <a:t>действие или состояние как процесс</a:t>
            </a:r>
          </a:p>
          <a:p>
            <a:pPr marL="355600" indent="0" algn="just">
              <a:buNone/>
            </a:pPr>
            <a:r>
              <a:rPr lang="ru-RU" dirty="0" smtClean="0"/>
              <a:t>отвечает </a:t>
            </a:r>
            <a:r>
              <a:rPr lang="ru-RU" dirty="0"/>
              <a:t>на вопросы: </a:t>
            </a:r>
            <a:r>
              <a:rPr lang="ru-RU" i="1" dirty="0">
                <a:solidFill>
                  <a:srgbClr val="FF0000"/>
                </a:solidFill>
              </a:rPr>
              <a:t>что делать? что сделать?</a:t>
            </a:r>
            <a:r>
              <a:rPr lang="ru-RU" i="1" dirty="0"/>
              <a:t> действовать, написать</a:t>
            </a:r>
          </a:p>
          <a:p>
            <a:pPr marL="355600" indent="0" algn="just">
              <a:buNone/>
            </a:pPr>
            <a:r>
              <a:rPr lang="ru-RU" dirty="0" smtClean="0"/>
              <a:t>изменяется </a:t>
            </a:r>
            <a:r>
              <a:rPr lang="ru-RU" dirty="0"/>
              <a:t>по наклонениям, временам, лицам, </a:t>
            </a:r>
            <a:r>
              <a:rPr lang="ru-RU" dirty="0" smtClean="0"/>
              <a:t>числам,</a:t>
            </a:r>
            <a:r>
              <a:rPr lang="en-US" dirty="0" smtClean="0"/>
              <a:t> </a:t>
            </a:r>
            <a:r>
              <a:rPr lang="ru-RU" dirty="0" smtClean="0"/>
              <a:t>родам </a:t>
            </a:r>
            <a:r>
              <a:rPr lang="ru-RU" dirty="0"/>
              <a:t>(в прошедшем времени)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4758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Местоимения </a:t>
            </a:r>
            <a:r>
              <a:rPr lang="ru-RU" i="1" dirty="0" err="1" smtClean="0">
                <a:solidFill>
                  <a:srgbClr val="FF0000"/>
                </a:solidFill>
              </a:rPr>
              <a:t>не́который</a:t>
            </a:r>
            <a:r>
              <a:rPr lang="ru-RU" dirty="0"/>
              <a:t>, некий изменяются по родам, числам, падежам.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согласованное </a:t>
            </a:r>
            <a:r>
              <a:rPr lang="ru-RU" dirty="0"/>
              <a:t>определение.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99595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Местоимение </a:t>
            </a:r>
            <a:r>
              <a:rPr lang="ru-RU" i="1" dirty="0" err="1" smtClean="0">
                <a:solidFill>
                  <a:srgbClr val="FF0000"/>
                </a:solidFill>
              </a:rPr>
              <a:t>не́сколько</a:t>
            </a:r>
            <a:r>
              <a:rPr lang="ru-RU" dirty="0" smtClean="0"/>
              <a:t> </a:t>
            </a:r>
            <a:r>
              <a:rPr lang="ru-RU" dirty="0"/>
              <a:t>изменяется по падежам, как прилагательное мн. ч.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подлежащее</a:t>
            </a:r>
            <a:r>
              <a:rPr lang="ru-RU" dirty="0"/>
              <a:t>, дополнение (вместе с сущ.).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41858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Местоимения </a:t>
            </a:r>
            <a:r>
              <a:rPr lang="ru-RU" i="1" dirty="0">
                <a:solidFill>
                  <a:srgbClr val="FF0000"/>
                </a:solidFill>
              </a:rPr>
              <a:t>кое-кто, кое-что, кто-то, что-то, кто-либо, что-либо, кто-нибудь, что-нибудь </a:t>
            </a:r>
            <a:r>
              <a:rPr lang="ru-RU" dirty="0"/>
              <a:t>изменяются по падежам.</a:t>
            </a:r>
          </a:p>
          <a:p>
            <a:pPr marL="0" indent="0"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подлежащее </a:t>
            </a:r>
            <a:r>
              <a:rPr lang="ru-RU" dirty="0"/>
              <a:t>или дополнение.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11020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Местоимения </a:t>
            </a:r>
            <a:r>
              <a:rPr lang="ru-RU" i="1" dirty="0">
                <a:solidFill>
                  <a:srgbClr val="FF0000"/>
                </a:solidFill>
              </a:rPr>
              <a:t>кое-какой, кое-чей, какой-то, чей-то, какой-либо, чей- либо, какой-нибудь, чей-нибудь</a:t>
            </a:r>
            <a:r>
              <a:rPr lang="ru-RU" dirty="0"/>
              <a:t> изменяются по родам, числам, падежам.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согласованное </a:t>
            </a:r>
            <a:r>
              <a:rPr lang="ru-RU" dirty="0"/>
              <a:t>определение.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1218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Определительные местоимения </a:t>
            </a:r>
            <a:r>
              <a:rPr lang="ru-RU" dirty="0"/>
              <a:t>уточняют тот предмет, о котором идет речь: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весь, всякий, каждый, сам, самый, иной, другой, любой.</a:t>
            </a:r>
            <a:r>
              <a:rPr lang="ru-RU" dirty="0"/>
              <a:t> </a:t>
            </a:r>
          </a:p>
          <a:p>
            <a:pPr marL="539750" indent="0">
              <a:spcAft>
                <a:spcPts val="0"/>
              </a:spcAft>
              <a:buNone/>
            </a:pPr>
            <a:r>
              <a:rPr lang="ru-RU" dirty="0"/>
              <a:t>Изменяются по родам, числам, падежам, как прилагательные.</a:t>
            </a:r>
          </a:p>
          <a:p>
            <a:pPr marL="539750" indent="0">
              <a:spcAft>
                <a:spcPts val="0"/>
              </a:spcAft>
              <a:buNone/>
            </a:pPr>
            <a:r>
              <a:rPr lang="ru-RU" dirty="0"/>
              <a:t>В предложении – </a:t>
            </a:r>
            <a:r>
              <a:rPr lang="ru-RU" dirty="0" smtClean="0"/>
              <a:t>подлежащее</a:t>
            </a:r>
            <a:r>
              <a:rPr lang="ru-RU" dirty="0"/>
              <a:t>, дополнение, определение.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87257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Возвратное местоимение </a:t>
            </a:r>
            <a:r>
              <a:rPr lang="ru-RU" b="1" i="1" dirty="0">
                <a:solidFill>
                  <a:srgbClr val="FF0000"/>
                </a:solidFill>
              </a:rPr>
              <a:t>себя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указывает на то, что совершаемое действие направлено на само действующее лицо, изменяется по падежам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 smtClean="0"/>
              <a:t>Не </a:t>
            </a:r>
            <a:r>
              <a:rPr lang="ru-RU" dirty="0"/>
              <a:t>имеет формы И. п.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В предложении –</a:t>
            </a:r>
            <a:r>
              <a:rPr lang="ru-RU" dirty="0" smtClean="0"/>
              <a:t> </a:t>
            </a:r>
            <a:r>
              <a:rPr lang="ru-RU" dirty="0"/>
              <a:t>дополнение.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0228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МЕСТОИМЕНИЙ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Схема морфологического разбора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I.</a:t>
            </a:r>
            <a:r>
              <a:rPr lang="ru-RU" dirty="0"/>
              <a:t> </a:t>
            </a:r>
            <a:r>
              <a:rPr lang="ru-RU" b="1" dirty="0"/>
              <a:t>Часть речи</a:t>
            </a:r>
            <a:r>
              <a:rPr lang="ru-RU" dirty="0"/>
              <a:t>. Начальная форма (именительный падеж, единственное число, мужской род (если есть)).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II. Морфологические признаки: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Постоянные: разряд.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Непостоянные:</a:t>
            </a:r>
          </a:p>
          <a:p>
            <a:pPr marL="1077913" lvl="2" indent="-277813"/>
            <a:r>
              <a:rPr lang="ru-RU" dirty="0" smtClean="0"/>
              <a:t>падеж</a:t>
            </a:r>
            <a:r>
              <a:rPr lang="ru-RU" dirty="0"/>
              <a:t>,</a:t>
            </a:r>
          </a:p>
          <a:p>
            <a:pPr marL="1077913" lvl="2" indent="-277813"/>
            <a:r>
              <a:rPr lang="ru-RU" dirty="0" smtClean="0"/>
              <a:t>число </a:t>
            </a:r>
            <a:r>
              <a:rPr lang="ru-RU" dirty="0"/>
              <a:t>(если есть),</a:t>
            </a:r>
          </a:p>
          <a:p>
            <a:pPr marL="1077913" lvl="2" indent="-277813"/>
            <a:r>
              <a:rPr lang="ru-RU" dirty="0" smtClean="0"/>
              <a:t>род </a:t>
            </a:r>
            <a:r>
              <a:rPr lang="ru-RU" dirty="0"/>
              <a:t>(если есть)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III. Синтаксическая роль.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91114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 местоимения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Звонким эхом откинулся бор на </a:t>
            </a:r>
            <a:r>
              <a:rPr lang="ru-RU" b="1" i="1" dirty="0">
                <a:solidFill>
                  <a:srgbClr val="FF0000"/>
                </a:solidFill>
              </a:rPr>
              <a:t>том</a:t>
            </a:r>
            <a:r>
              <a:rPr lang="ru-RU" i="1" dirty="0">
                <a:solidFill>
                  <a:srgbClr val="FF0000"/>
                </a:solidFill>
              </a:rPr>
              <a:t> берегу.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dirty="0" smtClean="0"/>
              <a:t>I.  </a:t>
            </a:r>
            <a:r>
              <a:rPr lang="ru-RU" i="1" dirty="0" smtClean="0">
                <a:solidFill>
                  <a:srgbClr val="FF0000"/>
                </a:solidFill>
              </a:rPr>
              <a:t>Том</a:t>
            </a:r>
            <a:r>
              <a:rPr lang="ru-RU" dirty="0" smtClean="0"/>
              <a:t> </a:t>
            </a:r>
            <a:r>
              <a:rPr lang="ru-RU" dirty="0"/>
              <a:t>–</a:t>
            </a:r>
            <a:r>
              <a:rPr lang="ru-RU" dirty="0" smtClean="0"/>
              <a:t> </a:t>
            </a:r>
            <a:r>
              <a:rPr lang="ru-RU" dirty="0"/>
              <a:t>местоимение Начальная форма – </a:t>
            </a:r>
            <a:r>
              <a:rPr lang="ru-RU" dirty="0" smtClean="0"/>
              <a:t>тот</a:t>
            </a:r>
            <a:r>
              <a:rPr lang="ru-RU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dirty="0" smtClean="0"/>
              <a:t>II. </a:t>
            </a:r>
            <a:r>
              <a:rPr lang="ru-RU" dirty="0" smtClean="0"/>
              <a:t>Постоянные </a:t>
            </a:r>
            <a:r>
              <a:rPr lang="ru-RU" dirty="0"/>
              <a:t>морфологические признаки: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dirty="0"/>
              <a:t>указательное;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dirty="0"/>
              <a:t>Непостоянные морфологические признаки: в форме Предложного падежа, единственного числа, мужского рода.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dirty="0" smtClean="0"/>
              <a:t>III. </a:t>
            </a:r>
            <a:r>
              <a:rPr lang="ru-RU" dirty="0" smtClean="0"/>
              <a:t>В </a:t>
            </a:r>
            <a:r>
              <a:rPr lang="ru-RU" dirty="0"/>
              <a:t>предложении – определение. </a:t>
            </a:r>
            <a:r>
              <a:rPr lang="ru-RU" i="1" dirty="0">
                <a:solidFill>
                  <a:srgbClr val="FF0000"/>
                </a:solidFill>
              </a:rPr>
              <a:t>На берегу </a:t>
            </a:r>
            <a:r>
              <a:rPr lang="ru-RU" dirty="0"/>
              <a:t>(</a:t>
            </a:r>
            <a:r>
              <a:rPr lang="ru-RU" b="1" dirty="0"/>
              <a:t>каком?</a:t>
            </a:r>
            <a:r>
              <a:rPr lang="ru-RU" dirty="0"/>
              <a:t>) </a:t>
            </a:r>
            <a:r>
              <a:rPr lang="ru-RU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том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1873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ГЛАГОЛ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ЗНАЧЕНИЕ </a:t>
            </a:r>
            <a:r>
              <a:rPr lang="ru-RU" sz="2800" dirty="0"/>
              <a:t>И ГРАММАТИЧЕСКИЕ </a:t>
            </a:r>
            <a:r>
              <a:rPr lang="ru-RU" sz="2800" dirty="0" smtClean="0"/>
              <a:t>ПРИЗНАКИ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 smtClean="0"/>
              <a:t>Общее </a:t>
            </a:r>
            <a:r>
              <a:rPr lang="ru-RU" b="1" dirty="0"/>
              <a:t>лексическое значение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Обозначает действие или состояние как процесс. </a:t>
            </a:r>
            <a:endParaRPr lang="en-US" dirty="0" smtClean="0"/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Отвечает </a:t>
            </a:r>
            <a:r>
              <a:rPr lang="ru-RU" dirty="0"/>
              <a:t>на вопросы: </a:t>
            </a:r>
            <a:r>
              <a:rPr lang="ru-RU" b="1" i="1" dirty="0">
                <a:solidFill>
                  <a:srgbClr val="FF0000"/>
                </a:solidFill>
              </a:rPr>
              <a:t>что делать? что сделать?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читать, любить, улыбаться, шагнуть, проснуться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69520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Морфологические </a:t>
            </a:r>
            <a:r>
              <a:rPr lang="ru-RU" dirty="0" smtClean="0"/>
              <a:t>признаки глагола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Постоянные: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вид</a:t>
            </a:r>
            <a:r>
              <a:rPr lang="ru-RU" dirty="0"/>
              <a:t> (совершенный, несовершенный):</a:t>
            </a:r>
          </a:p>
          <a:p>
            <a:pPr marL="400050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читать, прочитать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переходность</a:t>
            </a:r>
            <a:r>
              <a:rPr lang="ru-RU" dirty="0"/>
              <a:t> (переходные, непереходные):</a:t>
            </a:r>
          </a:p>
          <a:p>
            <a:pPr marL="400050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писать письмо, платить за книгу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спряжение</a:t>
            </a:r>
            <a:r>
              <a:rPr lang="ru-RU" dirty="0"/>
              <a:t> (I,II, разноспрягаемые, </a:t>
            </a:r>
            <a:r>
              <a:rPr lang="ru-RU" dirty="0" smtClean="0"/>
              <a:t>особо-спрягаемые</a:t>
            </a:r>
            <a:r>
              <a:rPr lang="ru-RU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4098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/>
              <a:t>Причастие</a:t>
            </a:r>
            <a:r>
              <a:rPr lang="ru-RU" dirty="0"/>
              <a:t> </a:t>
            </a:r>
            <a:r>
              <a:rPr lang="en-US" dirty="0"/>
              <a:t>– </a:t>
            </a:r>
            <a:r>
              <a:rPr lang="ru-RU" dirty="0" smtClean="0"/>
              <a:t>обозначает </a:t>
            </a:r>
            <a:r>
              <a:rPr lang="ru-RU" dirty="0"/>
              <a:t>признак по действию</a:t>
            </a:r>
          </a:p>
          <a:p>
            <a:pPr marL="355600" indent="0" algn="just">
              <a:buNone/>
            </a:pPr>
            <a:r>
              <a:rPr lang="ru-RU" dirty="0"/>
              <a:t>отвечает на вопросы: </a:t>
            </a:r>
            <a:r>
              <a:rPr lang="ru-RU" i="1" dirty="0">
                <a:solidFill>
                  <a:srgbClr val="FF0000"/>
                </a:solidFill>
              </a:rPr>
              <a:t>какой</a:t>
            </a:r>
            <a:r>
              <a:rPr lang="ru-RU" i="1" dirty="0" smtClean="0">
                <a:solidFill>
                  <a:srgbClr val="FF0000"/>
                </a:solidFill>
              </a:rPr>
              <a:t>?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ru-RU" i="1" dirty="0" smtClean="0">
                <a:solidFill>
                  <a:srgbClr val="FF0000"/>
                </a:solidFill>
              </a:rPr>
              <a:t>какая? какое? какие?</a:t>
            </a:r>
            <a:r>
              <a:rPr lang="ru-RU" i="1" dirty="0" smtClean="0"/>
              <a:t> </a:t>
            </a:r>
            <a:r>
              <a:rPr lang="ru-RU" i="1" dirty="0"/>
              <a:t>идущий, прочитанный</a:t>
            </a:r>
          </a:p>
          <a:p>
            <a:pPr marL="355600" indent="0" algn="just">
              <a:buNone/>
            </a:pPr>
            <a:r>
              <a:rPr lang="ru-RU" dirty="0"/>
              <a:t>изменяется как прилагательное </a:t>
            </a:r>
            <a:r>
              <a:rPr lang="en-US" dirty="0"/>
              <a:t>– </a:t>
            </a:r>
            <a:r>
              <a:rPr lang="ru-RU" dirty="0" smtClean="0"/>
              <a:t>по </a:t>
            </a:r>
            <a:r>
              <a:rPr lang="ru-RU" dirty="0"/>
              <a:t>родам, числам и падежам (склоняется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5116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Непостоянные признаки глагола: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наклонение </a:t>
            </a:r>
            <a:r>
              <a:rPr lang="ru-RU" dirty="0"/>
              <a:t>(изъявительное, условное, повелительное):</a:t>
            </a:r>
          </a:p>
          <a:p>
            <a:pPr marL="400050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прочитал, прочитал бы, прочитай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время </a:t>
            </a:r>
            <a:r>
              <a:rPr lang="ru-RU" dirty="0"/>
              <a:t>(прошедшее, настоящее, будущее) – у глаголов изъявительного наклонения:</a:t>
            </a:r>
          </a:p>
          <a:p>
            <a:pPr marL="400050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читал, читаю, буду читать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формы лица и числа </a:t>
            </a:r>
            <a:r>
              <a:rPr lang="ru-RU" dirty="0"/>
              <a:t>– 1,2,3-го лица ед. и </a:t>
            </a:r>
            <a:r>
              <a:rPr lang="ru-RU" dirty="0" err="1"/>
              <a:t>мн.ч</a:t>
            </a:r>
            <a:r>
              <a:rPr lang="ru-RU" dirty="0"/>
              <a:t>. – у глаголов настоящего и будущего времени:</a:t>
            </a:r>
          </a:p>
          <a:p>
            <a:pPr marL="400050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читает, читают, прочитает, прочитают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формы рода и числа </a:t>
            </a:r>
            <a:r>
              <a:rPr lang="ru-RU" dirty="0"/>
              <a:t>– </a:t>
            </a:r>
            <a:r>
              <a:rPr lang="ru-RU" dirty="0" smtClean="0"/>
              <a:t>у </a:t>
            </a:r>
            <a:r>
              <a:rPr lang="ru-RU" dirty="0"/>
              <a:t>глаголов прошедшего времени и условного наклонения:</a:t>
            </a:r>
          </a:p>
          <a:p>
            <a:pPr marL="400050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читал, читала, читало, читали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17077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Синтаксическая </a:t>
            </a:r>
            <a:r>
              <a:rPr lang="ru-RU" dirty="0" smtClean="0"/>
              <a:t>роль глагола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dirty="0" smtClean="0"/>
              <a:t>1. </a:t>
            </a:r>
            <a:r>
              <a:rPr lang="ru-RU" dirty="0" smtClean="0"/>
              <a:t>формы </a:t>
            </a:r>
            <a:r>
              <a:rPr lang="ru-RU" dirty="0"/>
              <a:t>наклонений и </a:t>
            </a:r>
            <a:r>
              <a:rPr lang="ru-RU" dirty="0" smtClean="0"/>
              <a:t>времени</a:t>
            </a:r>
            <a:r>
              <a:rPr lang="ru-RU" dirty="0"/>
              <a:t> –</a:t>
            </a:r>
            <a:r>
              <a:rPr lang="ru-RU" dirty="0" smtClean="0"/>
              <a:t> </a:t>
            </a:r>
            <a:r>
              <a:rPr lang="ru-RU" dirty="0"/>
              <a:t>всегда </a:t>
            </a:r>
            <a:r>
              <a:rPr lang="ru-RU" b="1" dirty="0"/>
              <a:t>простое глагольное сказуемое</a:t>
            </a:r>
            <a:r>
              <a:rPr lang="ru-RU" dirty="0"/>
              <a:t>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/>
              <a:t>Ученик </a:t>
            </a: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читает</a:t>
            </a:r>
            <a:r>
              <a:rPr lang="ru-RU" i="1" dirty="0">
                <a:solidFill>
                  <a:srgbClr val="FF0000"/>
                </a:solidFill>
              </a:rPr>
              <a:t> и </a:t>
            </a: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будет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читать</a:t>
            </a:r>
            <a:r>
              <a:rPr lang="ru-RU" i="1" dirty="0"/>
              <a:t> сочинение. 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Прочитал бы</a:t>
            </a:r>
            <a:r>
              <a:rPr lang="ru-RU" i="1" dirty="0"/>
              <a:t> книгу.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Читай</a:t>
            </a:r>
            <a:r>
              <a:rPr lang="ru-RU" i="1" dirty="0"/>
              <a:t> книгу.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845838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Синтаксическая роль глагола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dirty="0" smtClean="0"/>
              <a:t>2. </a:t>
            </a:r>
            <a:r>
              <a:rPr lang="ru-RU" b="1" dirty="0" smtClean="0"/>
              <a:t>Неопределенная </a:t>
            </a:r>
            <a:r>
              <a:rPr lang="ru-RU" b="1" dirty="0"/>
              <a:t>форма:</a:t>
            </a:r>
          </a:p>
          <a:p>
            <a:pPr marL="400050" lvl="1" indent="0">
              <a:buNone/>
            </a:pPr>
            <a:r>
              <a:rPr lang="ru-RU" dirty="0" smtClean="0"/>
              <a:t>а)</a:t>
            </a:r>
            <a:r>
              <a:rPr lang="en-US" dirty="0" smtClean="0"/>
              <a:t> </a:t>
            </a:r>
            <a:r>
              <a:rPr lang="ru-RU" b="1" dirty="0" smtClean="0"/>
              <a:t>подлежащее</a:t>
            </a:r>
            <a:r>
              <a:rPr lang="ru-RU" dirty="0"/>
              <a:t>:</a:t>
            </a:r>
          </a:p>
          <a:p>
            <a:pPr marL="812800" lvl="1" indent="0">
              <a:buNone/>
            </a:pPr>
            <a:r>
              <a:rPr lang="ru-RU" i="1" u="sng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Учить</a:t>
            </a:r>
            <a:r>
              <a:rPr lang="ru-RU" i="1" dirty="0" smtClean="0"/>
              <a:t> </a:t>
            </a:r>
            <a:r>
              <a:rPr lang="ru-RU" i="1" dirty="0"/>
              <a:t>– </a:t>
            </a:r>
            <a:r>
              <a:rPr lang="ru-RU" i="1" dirty="0" smtClean="0"/>
              <a:t>ум </a:t>
            </a:r>
            <a:r>
              <a:rPr lang="ru-RU" i="1" u="dbl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точить</a:t>
            </a:r>
            <a:r>
              <a:rPr lang="ru-RU" i="1" dirty="0" smtClean="0"/>
              <a:t>.</a:t>
            </a:r>
          </a:p>
          <a:p>
            <a:pPr marL="400050" lvl="1" indent="0">
              <a:buNone/>
            </a:pPr>
            <a:r>
              <a:rPr lang="ru-RU" dirty="0" smtClean="0"/>
              <a:t>б)</a:t>
            </a:r>
            <a:r>
              <a:rPr lang="en-US" dirty="0" smtClean="0"/>
              <a:t> </a:t>
            </a:r>
            <a:r>
              <a:rPr lang="ru-RU" b="1" dirty="0" smtClean="0"/>
              <a:t>сказуемое</a:t>
            </a:r>
            <a:r>
              <a:rPr lang="ru-RU" dirty="0"/>
              <a:t>:</a:t>
            </a:r>
          </a:p>
          <a:p>
            <a:pPr marL="812800" lvl="1" indent="0">
              <a:buNone/>
            </a:pPr>
            <a:r>
              <a:rPr lang="ru-RU" i="1" dirty="0" smtClean="0"/>
              <a:t>Учить</a:t>
            </a:r>
            <a:r>
              <a:rPr lang="ru-RU" i="1" dirty="0"/>
              <a:t> – </a:t>
            </a:r>
            <a:r>
              <a:rPr lang="ru-RU" i="1" dirty="0" smtClean="0"/>
              <a:t>ум </a:t>
            </a: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точить</a:t>
            </a:r>
            <a:r>
              <a:rPr lang="ru-RU" i="1" dirty="0"/>
              <a:t>.</a:t>
            </a:r>
          </a:p>
          <a:p>
            <a:pPr marL="812800" lvl="1" indent="0">
              <a:buNone/>
            </a:pPr>
            <a:r>
              <a:rPr lang="ru-RU" i="1" dirty="0"/>
              <a:t>Он </a:t>
            </a: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умеет рисовать</a:t>
            </a:r>
            <a:r>
              <a:rPr lang="ru-RU" i="1" dirty="0"/>
              <a:t>.</a:t>
            </a:r>
          </a:p>
          <a:p>
            <a:pPr marL="400050" lvl="1" indent="0">
              <a:buNone/>
            </a:pPr>
            <a:r>
              <a:rPr lang="ru-RU" dirty="0"/>
              <a:t>в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r>
              <a:rPr lang="ru-RU" b="1" dirty="0" smtClean="0"/>
              <a:t>несогласованное </a:t>
            </a:r>
            <a:r>
              <a:rPr lang="ru-RU" b="1" dirty="0"/>
              <a:t>определение</a:t>
            </a:r>
            <a:r>
              <a:rPr lang="ru-RU" dirty="0"/>
              <a:t>:</a:t>
            </a:r>
          </a:p>
          <a:p>
            <a:pPr marL="812800" lvl="1" indent="0">
              <a:buNone/>
            </a:pPr>
            <a:r>
              <a:rPr lang="ru-RU" i="1" dirty="0"/>
              <a:t>Желание </a:t>
            </a:r>
            <a:r>
              <a:rPr lang="ru-RU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путешествовать</a:t>
            </a:r>
            <a:r>
              <a:rPr lang="ru-RU" i="1" dirty="0"/>
              <a:t> охватило его.</a:t>
            </a:r>
          </a:p>
          <a:p>
            <a:pPr marL="400050" lvl="1" indent="0">
              <a:buNone/>
            </a:pPr>
            <a:r>
              <a:rPr lang="ru-RU" dirty="0"/>
              <a:t>г) </a:t>
            </a:r>
            <a:r>
              <a:rPr lang="ru-RU" b="1" dirty="0"/>
              <a:t>дополнение</a:t>
            </a:r>
            <a:r>
              <a:rPr lang="ru-RU" dirty="0"/>
              <a:t>:</a:t>
            </a:r>
          </a:p>
          <a:p>
            <a:pPr marL="812800" lvl="1" indent="0">
              <a:buNone/>
            </a:pPr>
            <a:r>
              <a:rPr lang="ru-RU" i="1" dirty="0"/>
              <a:t>Любишь </a:t>
            </a:r>
            <a:r>
              <a:rPr lang="ru-RU" i="1" u="dashLo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кататься</a:t>
            </a:r>
            <a:r>
              <a:rPr lang="ru-RU" i="1" dirty="0"/>
              <a:t> – </a:t>
            </a:r>
            <a:r>
              <a:rPr lang="ru-RU" i="1" dirty="0" smtClean="0"/>
              <a:t>люби </a:t>
            </a:r>
            <a:r>
              <a:rPr lang="ru-RU" i="1" dirty="0"/>
              <a:t>и саночки </a:t>
            </a:r>
            <a:r>
              <a:rPr lang="ru-RU" i="1" u="dashLo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возить</a:t>
            </a:r>
            <a:r>
              <a:rPr lang="ru-RU" i="1" dirty="0"/>
              <a:t>.</a:t>
            </a:r>
          </a:p>
          <a:p>
            <a:pPr marL="400050" lvl="1" indent="0">
              <a:buNone/>
            </a:pPr>
            <a:r>
              <a:rPr lang="ru-RU" dirty="0"/>
              <a:t>д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r>
              <a:rPr lang="ru-RU" b="1" dirty="0" smtClean="0"/>
              <a:t>обстоятельство </a:t>
            </a:r>
            <a:r>
              <a:rPr lang="ru-RU" b="1" dirty="0"/>
              <a:t>цели</a:t>
            </a:r>
            <a:r>
              <a:rPr lang="ru-RU" dirty="0"/>
              <a:t>:</a:t>
            </a:r>
          </a:p>
          <a:p>
            <a:pPr marL="812800" lvl="1" indent="0">
              <a:buNone/>
            </a:pPr>
            <a:r>
              <a:rPr lang="ru-RU" i="1" dirty="0"/>
              <a:t>Ушёл </a:t>
            </a:r>
            <a:r>
              <a:rPr lang="ru-RU" i="1" u="dotDash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удить</a:t>
            </a:r>
            <a:r>
              <a:rPr lang="ru-RU" i="1" dirty="0"/>
              <a:t> рыбу.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070395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НЕОПРЕДЕЛЕННАЯ ФОРМА ГЛАГОЛА (ИНФИНИТИВ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Начальная форма глагола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Имеет</a:t>
            </a:r>
            <a:r>
              <a:rPr lang="ru-RU" dirty="0"/>
              <a:t> только постоянные морфологические признаки: вид, переходность, спряжение.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Не обладает</a:t>
            </a:r>
            <a:r>
              <a:rPr lang="ru-RU" dirty="0"/>
              <a:t> значением наклонения, времени, лица, рода, числа.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Отвечает</a:t>
            </a:r>
            <a:r>
              <a:rPr lang="ru-RU" dirty="0"/>
              <a:t> на вопросы: </a:t>
            </a:r>
            <a:r>
              <a:rPr lang="ru-RU" b="1" i="1" dirty="0">
                <a:solidFill>
                  <a:srgbClr val="FF0000"/>
                </a:solidFill>
              </a:rPr>
              <a:t>что делать? что сделать?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Оканчивается</a:t>
            </a:r>
            <a:r>
              <a:rPr lang="ru-RU" dirty="0"/>
              <a:t> на </a:t>
            </a: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b="1" i="1" dirty="0" err="1">
                <a:solidFill>
                  <a:srgbClr val="FF0000"/>
                </a:solidFill>
              </a:rPr>
              <a:t>ть</a:t>
            </a:r>
            <a:r>
              <a:rPr lang="ru-RU" b="1" i="1" dirty="0">
                <a:solidFill>
                  <a:srgbClr val="FF0000"/>
                </a:solidFill>
              </a:rPr>
              <a:t>, -</a:t>
            </a:r>
            <a:r>
              <a:rPr lang="ru-RU" b="1" i="1" dirty="0" err="1">
                <a:solidFill>
                  <a:srgbClr val="FF0000"/>
                </a:solidFill>
              </a:rPr>
              <a:t>ти</a:t>
            </a:r>
            <a:r>
              <a:rPr lang="ru-RU" b="1" i="1" dirty="0">
                <a:solidFill>
                  <a:srgbClr val="FF0000"/>
                </a:solidFill>
              </a:rPr>
              <a:t>, -</a:t>
            </a:r>
            <a:r>
              <a:rPr lang="ru-RU" b="1" i="1" dirty="0" err="1">
                <a:solidFill>
                  <a:srgbClr val="FF0000"/>
                </a:solidFill>
              </a:rPr>
              <a:t>чь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учить</a:t>
            </a:r>
            <a:r>
              <a:rPr lang="ru-RU" dirty="0"/>
              <a:t> – </a:t>
            </a:r>
            <a:r>
              <a:rPr lang="ru-RU" i="1" dirty="0" smtClean="0">
                <a:solidFill>
                  <a:srgbClr val="FF0000"/>
                </a:solidFill>
              </a:rPr>
              <a:t>выучить</a:t>
            </a:r>
            <a:r>
              <a:rPr lang="ru-RU" dirty="0"/>
              <a:t>, </a:t>
            </a:r>
            <a:r>
              <a:rPr lang="ru-RU" i="1" dirty="0">
                <a:solidFill>
                  <a:srgbClr val="FF0000"/>
                </a:solidFill>
              </a:rPr>
              <a:t>везти</a:t>
            </a:r>
            <a:r>
              <a:rPr lang="ru-RU" dirty="0"/>
              <a:t> – </a:t>
            </a:r>
            <a:r>
              <a:rPr lang="ru-RU" i="1" dirty="0" smtClean="0">
                <a:solidFill>
                  <a:srgbClr val="FF0000"/>
                </a:solidFill>
              </a:rPr>
              <a:t>отвезти</a:t>
            </a:r>
            <a:r>
              <a:rPr lang="ru-RU" dirty="0"/>
              <a:t>, </a:t>
            </a:r>
            <a:r>
              <a:rPr lang="ru-RU" i="1" dirty="0">
                <a:solidFill>
                  <a:srgbClr val="FF0000"/>
                </a:solidFill>
              </a:rPr>
              <a:t>печь</a:t>
            </a:r>
            <a:r>
              <a:rPr lang="ru-RU" dirty="0"/>
              <a:t> – </a:t>
            </a:r>
            <a:r>
              <a:rPr lang="ru-RU" i="1" dirty="0" smtClean="0">
                <a:solidFill>
                  <a:srgbClr val="FF0000"/>
                </a:solidFill>
              </a:rPr>
              <a:t>испечь</a:t>
            </a:r>
            <a:endParaRPr lang="ru-RU" i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01371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ВИД ГЛАГОЛА И ФОРМЫ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Несовершенный вид</a:t>
            </a:r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7615227"/>
              </p:ext>
            </p:extLst>
          </p:nvPr>
        </p:nvGraphicFramePr>
        <p:xfrm>
          <a:off x="467544" y="2348880"/>
          <a:ext cx="8136903" cy="2133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12301"/>
                <a:gridCol w="2896445"/>
                <a:gridCol w="2528157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/>
                        <a:t>инф.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</a:rPr>
                        <a:t>что делать?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i="1" dirty="0"/>
                        <a:t>собирать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err="1"/>
                        <a:t>прош.вр</a:t>
                      </a:r>
                      <a:r>
                        <a:rPr lang="ru-RU" sz="2800" dirty="0"/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</a:rPr>
                        <a:t>что делал?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i="1" dirty="0"/>
                        <a:t>собирал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/>
                        <a:t>наст.вр.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</a:rPr>
                        <a:t>что делает?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i="1" dirty="0"/>
                        <a:t>собирает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/>
                        <a:t>буд. сложн.вр.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</a:rPr>
                        <a:t>что будет делать?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i="1" dirty="0"/>
                        <a:t>будет собирать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908798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ВИД ГЛАГОЛА И ФОРМЫ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Совершенный вид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3290728"/>
              </p:ext>
            </p:extLst>
          </p:nvPr>
        </p:nvGraphicFramePr>
        <p:xfrm>
          <a:off x="539552" y="2204864"/>
          <a:ext cx="7848873" cy="1280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16291"/>
                <a:gridCol w="2616291"/>
                <a:gridCol w="2616291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/>
                        <a:t>инф.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</a:rPr>
                        <a:t>что сделать?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i="1" dirty="0"/>
                        <a:t>собрать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err="1"/>
                        <a:t>прош.вр</a:t>
                      </a:r>
                      <a:r>
                        <a:rPr lang="ru-RU" sz="2800" dirty="0"/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</a:rPr>
                        <a:t>что сделал?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i="1" dirty="0"/>
                        <a:t>собрал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/>
                        <a:t>буд. прост.вр.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</a:rPr>
                        <a:t>что сделает?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i="1" dirty="0"/>
                        <a:t>соберёт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90457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ВИД ГЛАГОЛА И ФОРМЫ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Двувидовые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ч</a:t>
            </a:r>
            <a:r>
              <a:rPr lang="ru-RU" b="1" i="1" dirty="0" smtClean="0">
                <a:solidFill>
                  <a:srgbClr val="FF0000"/>
                </a:solidFill>
              </a:rPr>
              <a:t>то </a:t>
            </a:r>
            <a:r>
              <a:rPr lang="ru-RU" b="1" i="1" dirty="0">
                <a:solidFill>
                  <a:srgbClr val="FF0000"/>
                </a:solidFill>
              </a:rPr>
              <a:t>делать? </a:t>
            </a:r>
            <a:r>
              <a:rPr lang="ru-RU" b="1" i="1" dirty="0" smtClean="0">
                <a:solidFill>
                  <a:srgbClr val="FF0000"/>
                </a:solidFill>
              </a:rPr>
              <a:t>что </a:t>
            </a:r>
            <a:r>
              <a:rPr lang="ru-RU" b="1" i="1" dirty="0">
                <a:solidFill>
                  <a:srgbClr val="FF0000"/>
                </a:solidFill>
              </a:rPr>
              <a:t>сделать?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/>
              <a:t>атаковать, использовать, ликвидировать, оборудовать, обследовать, ранить, женить(</a:t>
            </a:r>
            <a:r>
              <a:rPr lang="ru-RU" i="1" dirty="0" err="1"/>
              <a:t>ся</a:t>
            </a:r>
            <a:r>
              <a:rPr lang="ru-RU" i="1" dirty="0"/>
              <a:t>), родить(</a:t>
            </a:r>
            <a:r>
              <a:rPr lang="ru-RU" i="1" dirty="0" err="1"/>
              <a:t>ся</a:t>
            </a:r>
            <a:r>
              <a:rPr lang="ru-RU" i="1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74243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ПЕРЕХОДНЫЕ </a:t>
            </a:r>
            <a:r>
              <a:rPr lang="ru-RU" dirty="0" smtClean="0"/>
              <a:t>ГЛАГОЛЫ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Переходные</a:t>
            </a:r>
            <a:r>
              <a:rPr lang="ru-RU" dirty="0"/>
              <a:t> – </a:t>
            </a:r>
            <a:r>
              <a:rPr lang="ru-RU" dirty="0" smtClean="0"/>
              <a:t>сочетаются </a:t>
            </a:r>
            <a:r>
              <a:rPr lang="ru-RU" dirty="0"/>
              <a:t>с существительными или местоимениями в форме: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 err="1"/>
              <a:t>В.п</a:t>
            </a:r>
            <a:r>
              <a:rPr lang="ru-RU" b="1" dirty="0"/>
              <a:t>. без предлога: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/>
              <a:t>собирать </a:t>
            </a:r>
            <a:r>
              <a:rPr lang="ru-RU" b="1" i="1" dirty="0">
                <a:solidFill>
                  <a:srgbClr val="FF0000"/>
                </a:solidFill>
              </a:rPr>
              <a:t>(что?)</a:t>
            </a:r>
            <a:r>
              <a:rPr lang="ru-RU" i="1" dirty="0"/>
              <a:t> ягоды 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/>
              <a:t>вырастить </a:t>
            </a:r>
            <a:r>
              <a:rPr lang="ru-RU" b="1" i="1" dirty="0">
                <a:solidFill>
                  <a:srgbClr val="FF0000"/>
                </a:solidFill>
              </a:rPr>
              <a:t>(кого?) </a:t>
            </a:r>
            <a:r>
              <a:rPr lang="ru-RU" i="1" dirty="0"/>
              <a:t>сына 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/>
              <a:t>любить </a:t>
            </a:r>
            <a:r>
              <a:rPr lang="ru-RU" b="1" i="1" dirty="0">
                <a:solidFill>
                  <a:srgbClr val="FF0000"/>
                </a:solidFill>
              </a:rPr>
              <a:t>(кого?) </a:t>
            </a:r>
            <a:r>
              <a:rPr lang="ru-RU" i="1" dirty="0"/>
              <a:t>её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 err="1"/>
              <a:t>Р.п</a:t>
            </a:r>
            <a:r>
              <a:rPr lang="ru-RU" b="1" dirty="0"/>
              <a:t>. без предлога</a:t>
            </a:r>
          </a:p>
          <a:p>
            <a:pPr marL="784225" indent="-514350">
              <a:spcAft>
                <a:spcPts val="0"/>
              </a:spcAft>
              <a:buFont typeface="+mj-lt"/>
              <a:buAutoNum type="arabicParenR"/>
            </a:pPr>
            <a:r>
              <a:rPr lang="ru-RU" dirty="0"/>
              <a:t>при указании на часть предмета: </a:t>
            </a:r>
            <a:r>
              <a:rPr lang="ru-RU" i="1" dirty="0">
                <a:solidFill>
                  <a:srgbClr val="FF0000"/>
                </a:solidFill>
              </a:rPr>
              <a:t>выпить молока, налить сока</a:t>
            </a:r>
          </a:p>
          <a:p>
            <a:pPr marL="784225" indent="-514350">
              <a:spcAft>
                <a:spcPts val="0"/>
              </a:spcAft>
              <a:buFont typeface="+mj-lt"/>
              <a:buAutoNum type="arabicParenR"/>
            </a:pPr>
            <a:r>
              <a:rPr lang="ru-RU" dirty="0"/>
              <a:t>при отрицании: </a:t>
            </a:r>
            <a:r>
              <a:rPr lang="ru-RU" i="1" dirty="0">
                <a:solidFill>
                  <a:srgbClr val="FF0000"/>
                </a:solidFill>
              </a:rPr>
              <a:t>не читать газет, не видеть брата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5564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НЕПЕРЕХОДНЫЕ </a:t>
            </a:r>
            <a:r>
              <a:rPr lang="ru-RU" dirty="0"/>
              <a:t>ГЛАГОЛЫ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Непереходные</a:t>
            </a:r>
            <a:r>
              <a:rPr lang="ru-RU" dirty="0"/>
              <a:t> – </a:t>
            </a:r>
            <a:r>
              <a:rPr lang="ru-RU" dirty="0" smtClean="0"/>
              <a:t>остальные глаголы: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 smtClean="0"/>
              <a:t>улыбаться </a:t>
            </a:r>
            <a:r>
              <a:rPr lang="ru-RU" b="1" i="1" dirty="0">
                <a:solidFill>
                  <a:srgbClr val="FF0000"/>
                </a:solidFill>
              </a:rPr>
              <a:t>(кому?) </a:t>
            </a:r>
            <a:r>
              <a:rPr lang="ru-RU" i="1" dirty="0"/>
              <a:t>девушке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/>
              <a:t>беседовать </a:t>
            </a:r>
            <a:r>
              <a:rPr lang="ru-RU" b="1" i="1" dirty="0">
                <a:solidFill>
                  <a:srgbClr val="FF0000"/>
                </a:solidFill>
              </a:rPr>
              <a:t>(с кем?) </a:t>
            </a:r>
            <a:r>
              <a:rPr lang="ru-RU" i="1" dirty="0"/>
              <a:t>с другом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025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Примечания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В современном русском языке при переходных глаголах с отрицанием </a:t>
            </a:r>
            <a:r>
              <a:rPr lang="ru-RU" b="1" i="1" dirty="0"/>
              <a:t>не</a:t>
            </a:r>
            <a:r>
              <a:rPr lang="ru-RU" dirty="0"/>
              <a:t> наряду с формой Р. п. без предлога возможно употребление существительных в форме В. п. без предлога: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не встретить сестры </a:t>
            </a:r>
            <a:r>
              <a:rPr lang="ru-RU" dirty="0"/>
              <a:t>и</a:t>
            </a:r>
            <a:r>
              <a:rPr lang="ru-RU" i="1" dirty="0">
                <a:solidFill>
                  <a:srgbClr val="FF0000"/>
                </a:solidFill>
              </a:rPr>
              <a:t> не встретить сестру 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не видеть моря </a:t>
            </a:r>
            <a:r>
              <a:rPr lang="ru-RU" dirty="0"/>
              <a:t>и</a:t>
            </a:r>
            <a:r>
              <a:rPr lang="ru-RU" i="1" dirty="0">
                <a:solidFill>
                  <a:srgbClr val="FF0000"/>
                </a:solidFill>
              </a:rPr>
              <a:t> не видеть море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01292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/>
              <a:t>Деепричастие</a:t>
            </a:r>
            <a:r>
              <a:rPr lang="ru-RU" dirty="0"/>
              <a:t> </a:t>
            </a:r>
            <a:r>
              <a:rPr lang="en-US" dirty="0"/>
              <a:t>– </a:t>
            </a:r>
            <a:r>
              <a:rPr lang="ru-RU" dirty="0" smtClean="0"/>
              <a:t>обозначает </a:t>
            </a:r>
            <a:r>
              <a:rPr lang="ru-RU" dirty="0"/>
              <a:t>добавочное действие при </a:t>
            </a:r>
            <a:r>
              <a:rPr lang="ru-RU" dirty="0" smtClean="0"/>
              <a:t>глаголе-сказуемом</a:t>
            </a:r>
            <a:endParaRPr lang="ru-RU" dirty="0"/>
          </a:p>
          <a:p>
            <a:pPr marL="355600" indent="0" algn="just">
              <a:buNone/>
            </a:pPr>
            <a:r>
              <a:rPr lang="ru-RU" dirty="0"/>
              <a:t>отвечает на </a:t>
            </a:r>
            <a:r>
              <a:rPr lang="ru-RU" dirty="0" smtClean="0"/>
              <a:t>вопросы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что делая? что сделав? </a:t>
            </a:r>
            <a:r>
              <a:rPr lang="ru-RU" i="1" dirty="0"/>
              <a:t>думая, прочитав</a:t>
            </a:r>
          </a:p>
          <a:p>
            <a:pPr marL="355600" indent="0" algn="just">
              <a:buNone/>
            </a:pPr>
            <a:r>
              <a:rPr lang="ru-RU" dirty="0"/>
              <a:t>не изменяется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680259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Переходные глаголы, употребленные без существительного в </a:t>
            </a:r>
            <a:r>
              <a:rPr lang="ru-RU" dirty="0" err="1"/>
              <a:t>В.п</a:t>
            </a:r>
            <a:r>
              <a:rPr lang="ru-RU" dirty="0"/>
              <a:t>. или Р. п. без предлога, рассматриваются как глаголы с </a:t>
            </a:r>
            <a:r>
              <a:rPr lang="ru-RU" b="1" i="1" dirty="0" smtClean="0"/>
              <a:t>нереализованной </a:t>
            </a:r>
            <a:r>
              <a:rPr lang="ru-RU" dirty="0" smtClean="0"/>
              <a:t>переходностью:</a:t>
            </a:r>
          </a:p>
          <a:p>
            <a:pPr marL="722313" indent="85725">
              <a:spcAft>
                <a:spcPts val="0"/>
              </a:spcAft>
              <a:buNone/>
            </a:pPr>
            <a:r>
              <a:rPr lang="ru-RU" i="1" dirty="0" smtClean="0"/>
              <a:t>читать, писать, видеть </a:t>
            </a:r>
          </a:p>
          <a:p>
            <a:pPr marL="722313" indent="85725">
              <a:spcAft>
                <a:spcPts val="0"/>
              </a:spcAft>
              <a:buNone/>
            </a:pPr>
            <a:r>
              <a:rPr lang="ru-RU" i="1" dirty="0" smtClean="0"/>
              <a:t>петь</a:t>
            </a:r>
            <a:r>
              <a:rPr lang="ru-RU" i="1" dirty="0"/>
              <a:t>; мыть, стирать, убирать</a:t>
            </a:r>
            <a:r>
              <a:rPr lang="ru-RU" dirty="0"/>
              <a:t>.</a:t>
            </a:r>
          </a:p>
          <a:p>
            <a:pPr marL="722313" indent="-722313">
              <a:spcAft>
                <a:spcPts val="0"/>
              </a:spcAft>
              <a:buNone/>
            </a:pPr>
            <a:r>
              <a:rPr lang="ru-RU" dirty="0"/>
              <a:t>Ср.: </a:t>
            </a:r>
            <a:r>
              <a:rPr lang="ru-RU" i="1" dirty="0" smtClean="0"/>
              <a:t>поёт </a:t>
            </a:r>
            <a:r>
              <a:rPr lang="ru-RU" i="1" dirty="0"/>
              <a:t>песню и поёт в хоре; стираю белье, мою посуду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и </a:t>
            </a:r>
            <a:r>
              <a:rPr lang="ru-RU" i="1" dirty="0"/>
              <a:t>Я сегодня стираю и убираю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38700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НАКЛОНЕНИЕ ГЛАГОЛА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Изъявительное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Обозначает</a:t>
            </a:r>
            <a:r>
              <a:rPr lang="ru-RU" dirty="0"/>
              <a:t> действие, которое происходит, происходило или будет происходить.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Образуется</a:t>
            </a:r>
            <a:r>
              <a:rPr lang="ru-RU" dirty="0"/>
              <a:t>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при помощи личных окончаний в наст, и буд. </a:t>
            </a:r>
            <a:r>
              <a:rPr lang="ru-RU" dirty="0" err="1"/>
              <a:t>вр</a:t>
            </a:r>
            <a:r>
              <a:rPr lang="ru-RU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с помощью </a:t>
            </a:r>
            <a:r>
              <a:rPr lang="ru-RU" dirty="0" err="1"/>
              <a:t>суф</a:t>
            </a:r>
            <a:r>
              <a:rPr lang="ru-RU" dirty="0"/>
              <a:t>. </a:t>
            </a:r>
            <a:r>
              <a:rPr lang="ru-RU" i="1" dirty="0">
                <a:solidFill>
                  <a:srgbClr val="FF0000"/>
                </a:solidFill>
              </a:rPr>
              <a:t>-л-</a:t>
            </a:r>
            <a:r>
              <a:rPr lang="ru-RU" dirty="0"/>
              <a:t> и родовых окончаний в </a:t>
            </a:r>
            <a:r>
              <a:rPr lang="ru-RU" dirty="0" err="1"/>
              <a:t>прош</a:t>
            </a:r>
            <a:r>
              <a:rPr lang="ru-RU" dirty="0"/>
              <a:t>. </a:t>
            </a:r>
            <a:r>
              <a:rPr lang="ru-RU" dirty="0" err="1"/>
              <a:t>вр</a:t>
            </a:r>
            <a:r>
              <a:rPr lang="ru-RU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Изменяется</a:t>
            </a:r>
            <a:r>
              <a:rPr lang="ru-RU" dirty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в наст. и буд. </a:t>
            </a:r>
            <a:r>
              <a:rPr lang="ru-RU" dirty="0" err="1"/>
              <a:t>вр</a:t>
            </a:r>
            <a:r>
              <a:rPr lang="ru-RU" dirty="0"/>
              <a:t>. – </a:t>
            </a:r>
            <a:r>
              <a:rPr lang="ru-RU" dirty="0" smtClean="0"/>
              <a:t>по </a:t>
            </a:r>
            <a:r>
              <a:rPr lang="ru-RU" dirty="0"/>
              <a:t>лицам и числам (спрягается): </a:t>
            </a:r>
            <a:r>
              <a:rPr lang="ru-RU" i="1" dirty="0" smtClean="0">
                <a:solidFill>
                  <a:srgbClr val="FF0000"/>
                </a:solidFill>
              </a:rPr>
              <a:t>читаю</a:t>
            </a:r>
            <a:r>
              <a:rPr lang="ru-RU" i="1" dirty="0">
                <a:solidFill>
                  <a:srgbClr val="FF0000"/>
                </a:solidFill>
              </a:rPr>
              <a:t>, читаешь, читает, читаем, читаете, читают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dirty="0"/>
              <a:t>в </a:t>
            </a:r>
            <a:r>
              <a:rPr lang="ru-RU" dirty="0" err="1"/>
              <a:t>прош</a:t>
            </a:r>
            <a:r>
              <a:rPr lang="ru-RU" dirty="0"/>
              <a:t>. </a:t>
            </a:r>
            <a:r>
              <a:rPr lang="ru-RU" dirty="0" err="1"/>
              <a:t>вр</a:t>
            </a:r>
            <a:r>
              <a:rPr lang="ru-RU" dirty="0"/>
              <a:t>. — по родам и числам: </a:t>
            </a:r>
            <a:r>
              <a:rPr lang="ru-RU" i="1" dirty="0">
                <a:solidFill>
                  <a:srgbClr val="FF0000"/>
                </a:solidFill>
              </a:rPr>
              <a:t>читал, читала, читало, читали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3912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НАКЛОНЕНИЕ ГЛАГОЛА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Условное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Обозначает</a:t>
            </a:r>
            <a:r>
              <a:rPr lang="ru-RU" dirty="0"/>
              <a:t> действие желаемое или возможное при определенных условиях.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Образуется</a:t>
            </a:r>
            <a:r>
              <a:rPr lang="ru-RU" dirty="0"/>
              <a:t> при помощи формы </a:t>
            </a:r>
            <a:r>
              <a:rPr lang="ru-RU" dirty="0" err="1"/>
              <a:t>прош</a:t>
            </a:r>
            <a:r>
              <a:rPr lang="ru-RU" dirty="0"/>
              <a:t>. </a:t>
            </a:r>
            <a:r>
              <a:rPr lang="ru-RU" dirty="0" err="1"/>
              <a:t>вр</a:t>
            </a:r>
            <a:r>
              <a:rPr lang="ru-RU" dirty="0"/>
              <a:t>. и частицы </a:t>
            </a:r>
            <a:r>
              <a:rPr lang="ru-RU" b="1" i="1" dirty="0">
                <a:solidFill>
                  <a:srgbClr val="FF0000"/>
                </a:solidFill>
              </a:rPr>
              <a:t>бы, б</a:t>
            </a:r>
            <a:r>
              <a:rPr lang="ru-RU" dirty="0"/>
              <a:t>: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/>
              <a:t>думал </a:t>
            </a:r>
            <a:r>
              <a:rPr lang="ru-RU" i="1" dirty="0">
                <a:solidFill>
                  <a:srgbClr val="FF0000"/>
                </a:solidFill>
              </a:rPr>
              <a:t>бы</a:t>
            </a:r>
            <a:r>
              <a:rPr lang="ru-RU" i="1" dirty="0"/>
              <a:t>, думала </a:t>
            </a:r>
            <a:r>
              <a:rPr lang="ru-RU" i="1" dirty="0">
                <a:solidFill>
                  <a:srgbClr val="FF0000"/>
                </a:solidFill>
              </a:rPr>
              <a:t>бы (б)</a:t>
            </a:r>
            <a:r>
              <a:rPr lang="ru-RU" i="1" dirty="0"/>
              <a:t>, думало </a:t>
            </a:r>
            <a:r>
              <a:rPr lang="ru-RU" i="1" dirty="0">
                <a:solidFill>
                  <a:srgbClr val="FF0000"/>
                </a:solidFill>
              </a:rPr>
              <a:t>бы (б)</a:t>
            </a:r>
            <a:r>
              <a:rPr lang="ru-RU" i="1" dirty="0"/>
              <a:t>, думали </a:t>
            </a:r>
            <a:r>
              <a:rPr lang="ru-RU" i="1" dirty="0">
                <a:solidFill>
                  <a:srgbClr val="FF0000"/>
                </a:solidFill>
              </a:rPr>
              <a:t>бы (б)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Изменяется</a:t>
            </a:r>
            <a:r>
              <a:rPr lang="ru-RU" dirty="0"/>
              <a:t> по родам и числам, как в изъявит. накл. </a:t>
            </a:r>
            <a:r>
              <a:rPr lang="ru-RU" dirty="0" err="1"/>
              <a:t>прош.вр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0179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НАКЛОНЕНИЕ ГЛАГОЛА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Повелительное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Обозначает</a:t>
            </a:r>
            <a:r>
              <a:rPr lang="ru-RU" dirty="0"/>
              <a:t> побуждение к действию (просьбу, приказ, совет, предупреждение, призыв).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Образуется</a:t>
            </a:r>
            <a:r>
              <a:rPr lang="ru-RU" dirty="0"/>
              <a:t> в </a:t>
            </a:r>
            <a:r>
              <a:rPr lang="ru-RU" dirty="0" err="1"/>
              <a:t>ед.ч</a:t>
            </a:r>
            <a:r>
              <a:rPr lang="ru-RU" dirty="0"/>
              <a:t>. при помощи </a:t>
            </a:r>
            <a:r>
              <a:rPr lang="ru-RU" i="1" dirty="0" smtClean="0">
                <a:solidFill>
                  <a:srgbClr val="FF0000"/>
                </a:solidFill>
              </a:rPr>
              <a:t>-и-</a:t>
            </a:r>
            <a:r>
              <a:rPr lang="ru-RU" dirty="0" smtClean="0"/>
              <a:t> </a:t>
            </a:r>
            <a:r>
              <a:rPr lang="ru-RU" dirty="0"/>
              <a:t>или нулевой морфемы; во </a:t>
            </a:r>
            <a:r>
              <a:rPr lang="ru-RU" dirty="0" err="1"/>
              <a:t>мн</a:t>
            </a:r>
            <a:r>
              <a:rPr lang="ru-RU" dirty="0"/>
              <a:t> ч при помощи </a:t>
            </a:r>
            <a:r>
              <a:rPr lang="ru-RU" i="1" dirty="0">
                <a:solidFill>
                  <a:srgbClr val="FF0000"/>
                </a:solidFill>
              </a:rPr>
              <a:t>-те</a:t>
            </a:r>
            <a:r>
              <a:rPr lang="ru-RU" dirty="0"/>
              <a:t>: </a:t>
            </a:r>
            <a:r>
              <a:rPr lang="ru-RU" i="1" dirty="0"/>
              <a:t>плыв</a:t>
            </a:r>
            <a:r>
              <a:rPr lang="ru-RU" i="1" dirty="0">
                <a:solidFill>
                  <a:srgbClr val="FF0000"/>
                </a:solidFill>
              </a:rPr>
              <a:t>и</a:t>
            </a:r>
            <a:r>
              <a:rPr lang="ru-RU" dirty="0"/>
              <a:t> – </a:t>
            </a:r>
            <a:r>
              <a:rPr lang="ru-RU" i="1" dirty="0"/>
              <a:t>плыв</a:t>
            </a:r>
            <a:r>
              <a:rPr lang="ru-RU" i="1" dirty="0">
                <a:solidFill>
                  <a:srgbClr val="FF0000"/>
                </a:solidFill>
              </a:rPr>
              <a:t>ите</a:t>
            </a:r>
            <a:r>
              <a:rPr lang="ru-RU" dirty="0"/>
              <a:t>, </a:t>
            </a:r>
            <a:r>
              <a:rPr lang="ru-RU" i="1" dirty="0"/>
              <a:t>отрежь</a:t>
            </a:r>
            <a:r>
              <a:rPr lang="ru-RU" dirty="0"/>
              <a:t> – </a:t>
            </a:r>
            <a:r>
              <a:rPr lang="ru-RU" i="1" dirty="0"/>
              <a:t>отрежь</a:t>
            </a:r>
            <a:r>
              <a:rPr lang="ru-RU" i="1" dirty="0">
                <a:solidFill>
                  <a:srgbClr val="FF0000"/>
                </a:solidFill>
              </a:rPr>
              <a:t>те</a:t>
            </a:r>
            <a:r>
              <a:rPr lang="ru-RU" dirty="0"/>
              <a:t>, </a:t>
            </a:r>
            <a:r>
              <a:rPr lang="ru-RU" i="1" dirty="0"/>
              <a:t>спрячься</a:t>
            </a:r>
            <a:r>
              <a:rPr lang="ru-RU" dirty="0"/>
              <a:t> – </a:t>
            </a:r>
            <a:r>
              <a:rPr lang="ru-RU" i="1" dirty="0"/>
              <a:t>спрячь</a:t>
            </a:r>
            <a:r>
              <a:rPr lang="ru-RU" i="1" dirty="0">
                <a:solidFill>
                  <a:srgbClr val="FF0000"/>
                </a:solidFill>
              </a:rPr>
              <a:t>те</a:t>
            </a:r>
            <a:r>
              <a:rPr lang="ru-RU" i="1" dirty="0"/>
              <a:t>сь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Глаголы в повел</a:t>
            </a:r>
            <a:r>
              <a:rPr lang="ru-RU" dirty="0" smtClean="0"/>
              <a:t>. накл</a:t>
            </a:r>
            <a:r>
              <a:rPr lang="ru-RU" dirty="0"/>
              <a:t>. имеют форму 2-го </a:t>
            </a:r>
            <a:r>
              <a:rPr lang="ru-RU" dirty="0" err="1"/>
              <a:t>л.ед</a:t>
            </a:r>
            <a:r>
              <a:rPr lang="ru-RU" dirty="0"/>
              <a:t>. или </a:t>
            </a:r>
            <a:r>
              <a:rPr lang="ru-RU" dirty="0" err="1"/>
              <a:t>мн.ч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0770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ТИПЫ СПРЯЖЕНИЯ </a:t>
            </a:r>
            <a:r>
              <a:rPr lang="ru-RU" dirty="0" smtClean="0"/>
              <a:t>ГЛАГОЛОВ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2885759"/>
              </p:ext>
            </p:extLst>
          </p:nvPr>
        </p:nvGraphicFramePr>
        <p:xfrm>
          <a:off x="611560" y="1412776"/>
          <a:ext cx="3672408" cy="208823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30421"/>
                <a:gridCol w="1359900"/>
                <a:gridCol w="1482087"/>
              </a:tblGrid>
              <a:tr h="34803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/>
                        <a:t>I </a:t>
                      </a:r>
                      <a:r>
                        <a:rPr lang="ru-RU" sz="2000" b="1" dirty="0"/>
                        <a:t>спряжение</a:t>
                      </a: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/>
                        <a:t>ед.ч</a:t>
                      </a:r>
                      <a:r>
                        <a:rPr lang="ru-RU" sz="2000" b="1" dirty="0"/>
                        <a:t>.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/>
                        <a:t>мн.ч</a:t>
                      </a:r>
                      <a:r>
                        <a:rPr lang="ru-RU" sz="2000" b="1" dirty="0"/>
                        <a:t>.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48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1 л.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-у,(</a:t>
                      </a:r>
                      <a:r>
                        <a:rPr lang="en-US" sz="2000" i="1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ю)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-ем(</a:t>
                      </a:r>
                      <a:r>
                        <a:rPr lang="ru-RU" sz="2000" i="1" dirty="0" err="1">
                          <a:solidFill>
                            <a:srgbClr val="FF0000"/>
                          </a:solidFill>
                        </a:rPr>
                        <a:t>ём</a:t>
                      </a: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</a:tr>
              <a:tr h="6960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2 л.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-ешь(-</a:t>
                      </a:r>
                      <a:r>
                        <a:rPr lang="ru-RU" sz="2000" i="1" dirty="0" err="1">
                          <a:solidFill>
                            <a:srgbClr val="FF0000"/>
                          </a:solidFill>
                        </a:rPr>
                        <a:t>ёшь</a:t>
                      </a: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ru-RU" sz="2000" i="1" dirty="0" err="1">
                          <a:solidFill>
                            <a:srgbClr val="FF0000"/>
                          </a:solidFill>
                        </a:rPr>
                        <a:t>ете</a:t>
                      </a: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(-</a:t>
                      </a:r>
                      <a:r>
                        <a:rPr lang="ru-RU" sz="2000" i="1" dirty="0" err="1">
                          <a:solidFill>
                            <a:srgbClr val="FF0000"/>
                          </a:solidFill>
                        </a:rPr>
                        <a:t>ёте</a:t>
                      </a: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</a:tr>
              <a:tr h="348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3 л.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FF0000"/>
                          </a:solidFill>
                        </a:rPr>
                        <a:t>-ет(ёт)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ru-RU" sz="2000" i="1" dirty="0" err="1">
                          <a:solidFill>
                            <a:srgbClr val="FF0000"/>
                          </a:solidFill>
                        </a:rPr>
                        <a:t>ут</a:t>
                      </a: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,(-ют)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88594904"/>
              </p:ext>
            </p:extLst>
          </p:nvPr>
        </p:nvGraphicFramePr>
        <p:xfrm>
          <a:off x="611560" y="4149079"/>
          <a:ext cx="3600400" cy="2016225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14139"/>
                <a:gridCol w="1333235"/>
                <a:gridCol w="1453026"/>
              </a:tblGrid>
              <a:tr h="40324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/>
                        <a:t>II </a:t>
                      </a:r>
                      <a:r>
                        <a:rPr lang="ru-RU" sz="2400" b="1" dirty="0"/>
                        <a:t>спряжение</a:t>
                      </a: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3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/>
                        <a:t> 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/>
                        <a:t>ед.ч</a:t>
                      </a:r>
                      <a:r>
                        <a:rPr lang="ru-RU" sz="2400" b="1" dirty="0"/>
                        <a:t>.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/>
                        <a:t>мн.ч</a:t>
                      </a:r>
                      <a:r>
                        <a:rPr lang="ru-RU" sz="2400" b="1" dirty="0"/>
                        <a:t>.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032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/>
                        <a:t>1 л.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rgbClr val="FF0000"/>
                          </a:solidFill>
                        </a:rPr>
                        <a:t>-у,(</a:t>
                      </a:r>
                      <a:r>
                        <a:rPr lang="en-US" sz="2400" i="1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ru-RU" sz="2400" i="1" dirty="0">
                          <a:solidFill>
                            <a:srgbClr val="FF0000"/>
                          </a:solidFill>
                        </a:rPr>
                        <a:t>ю)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rgbClr val="FF0000"/>
                          </a:solidFill>
                        </a:rPr>
                        <a:t>-им</a:t>
                      </a:r>
                    </a:p>
                  </a:txBody>
                  <a:tcPr marL="68580" marR="68580" marT="0" marB="0" anchor="ctr"/>
                </a:tc>
              </a:tr>
              <a:tr h="4032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/>
                        <a:t>2 л.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rgbClr val="FF0000"/>
                          </a:solidFill>
                        </a:rPr>
                        <a:t>-ишь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ru-RU" sz="2400" i="1" dirty="0" err="1">
                          <a:solidFill>
                            <a:srgbClr val="FF0000"/>
                          </a:solidFill>
                        </a:rPr>
                        <a:t>ите</a:t>
                      </a:r>
                      <a:endParaRPr lang="ru-RU" sz="2400" i="1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 anchor="ctr"/>
                </a:tc>
              </a:tr>
              <a:tr h="4032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/>
                        <a:t>3 л.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i="1">
                          <a:solidFill>
                            <a:srgbClr val="FF0000"/>
                          </a:solidFill>
                        </a:rPr>
                        <a:t>-ит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ru-RU" sz="2400" i="1" dirty="0" err="1">
                          <a:solidFill>
                            <a:srgbClr val="FF0000"/>
                          </a:solidFill>
                        </a:rPr>
                        <a:t>ат</a:t>
                      </a:r>
                      <a:r>
                        <a:rPr lang="ru-RU" sz="2400" i="1" dirty="0" smtClean="0">
                          <a:solidFill>
                            <a:srgbClr val="FF0000"/>
                          </a:solidFill>
                        </a:rPr>
                        <a:t>, (-</a:t>
                      </a:r>
                      <a:r>
                        <a:rPr lang="ru-RU" sz="2400" i="1" dirty="0" err="1">
                          <a:solidFill>
                            <a:srgbClr val="FF0000"/>
                          </a:solidFill>
                        </a:rPr>
                        <a:t>ят</a:t>
                      </a:r>
                      <a:r>
                        <a:rPr lang="ru-RU" sz="2400" i="1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2629460"/>
              </p:ext>
            </p:extLst>
          </p:nvPr>
        </p:nvGraphicFramePr>
        <p:xfrm>
          <a:off x="4932040" y="1412776"/>
          <a:ext cx="3672408" cy="201622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672408"/>
              </a:tblGrid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/>
                        <a:t>Разноспрягаемые</a:t>
                      </a: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solidFill>
                            <a:srgbClr val="FF0000"/>
                          </a:solidFill>
                        </a:rPr>
                        <a:t>хотеть</a:t>
                      </a: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, бежать </a:t>
                      </a:r>
                      <a:r>
                        <a:rPr lang="ru-RU" sz="2000" dirty="0"/>
                        <a:t>и образованные от них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Глагол </a:t>
                      </a: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брезжить</a:t>
                      </a:r>
                      <a:r>
                        <a:rPr lang="ru-RU" sz="2000" dirty="0"/>
                        <a:t>, который употребляется в формах только 3-го лица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1846600"/>
              </p:ext>
            </p:extLst>
          </p:nvPr>
        </p:nvGraphicFramePr>
        <p:xfrm>
          <a:off x="4932038" y="3717032"/>
          <a:ext cx="3672410" cy="252028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672410"/>
              </a:tblGrid>
              <a:tr h="836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/>
                        <a:t>Особоспрягаемые</a:t>
                      </a:r>
                      <a:endParaRPr lang="ru-RU" sz="2000" b="1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(архаический тип)</a:t>
                      </a: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1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300" i="1" dirty="0">
                          <a:solidFill>
                            <a:srgbClr val="FF0000"/>
                          </a:solidFill>
                        </a:rPr>
                        <a:t>есть, надоесть, дать, создать</a:t>
                      </a:r>
                      <a:r>
                        <a:rPr lang="ru-RU" sz="2300" dirty="0"/>
                        <a:t> и образованные от них приставочным или постфиксальным способом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16405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ДВА СПОСОБА ОПРЕДЕЛЕНИЯ ТИПА СПРЯЖЕНИЯ ГЛАГОЛОВ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b="1" dirty="0"/>
              <a:t>I</a:t>
            </a:r>
            <a:r>
              <a:rPr lang="ru-RU" b="1" dirty="0"/>
              <a:t>. По личным ударным окончаниям глагола</a:t>
            </a:r>
          </a:p>
          <a:p>
            <a:pPr marL="0" indent="0">
              <a:buNone/>
            </a:pPr>
            <a:r>
              <a:rPr lang="en-US" b="1" dirty="0"/>
              <a:t>I </a:t>
            </a:r>
            <a:r>
              <a:rPr lang="ru-RU" b="1" dirty="0"/>
              <a:t>спряжение,</a:t>
            </a:r>
          </a:p>
          <a:p>
            <a:pPr marL="269875" indent="0">
              <a:buNone/>
            </a:pPr>
            <a:r>
              <a:rPr lang="ru-RU" dirty="0"/>
              <a:t>если в окончаниях гласная </a:t>
            </a:r>
            <a:r>
              <a:rPr lang="ru-RU" b="1" i="1" dirty="0">
                <a:solidFill>
                  <a:srgbClr val="FF0000"/>
                </a:solidFill>
              </a:rPr>
              <a:t>е(ё); -</a:t>
            </a:r>
            <a:r>
              <a:rPr lang="ru-RU" b="1" i="1" dirty="0" err="1">
                <a:solidFill>
                  <a:srgbClr val="FF0000"/>
                </a:solidFill>
              </a:rPr>
              <a:t>ут</a:t>
            </a:r>
            <a:r>
              <a:rPr lang="ru-RU" b="1" i="1" dirty="0">
                <a:solidFill>
                  <a:srgbClr val="FF0000"/>
                </a:solidFill>
              </a:rPr>
              <a:t>, -ют</a:t>
            </a:r>
            <a:r>
              <a:rPr lang="ru-RU" dirty="0"/>
              <a:t>:</a:t>
            </a:r>
          </a:p>
          <a:p>
            <a:pPr marL="269875" indent="0">
              <a:buNone/>
            </a:pPr>
            <a:r>
              <a:rPr lang="ru-RU" i="1" dirty="0">
                <a:solidFill>
                  <a:srgbClr val="FF0000"/>
                </a:solidFill>
              </a:rPr>
              <a:t>-ешь (-</a:t>
            </a:r>
            <a:r>
              <a:rPr lang="ru-RU" i="1" dirty="0" err="1">
                <a:solidFill>
                  <a:srgbClr val="FF0000"/>
                </a:solidFill>
              </a:rPr>
              <a:t>ёшь</a:t>
            </a:r>
            <a:r>
              <a:rPr lang="ru-RU" i="1" dirty="0">
                <a:solidFill>
                  <a:srgbClr val="FF0000"/>
                </a:solidFill>
              </a:rPr>
              <a:t>), -</a:t>
            </a:r>
            <a:r>
              <a:rPr lang="ru-RU" i="1" dirty="0" err="1">
                <a:solidFill>
                  <a:srgbClr val="FF0000"/>
                </a:solidFill>
              </a:rPr>
              <a:t>ет</a:t>
            </a:r>
            <a:r>
              <a:rPr lang="ru-RU" i="1" dirty="0">
                <a:solidFill>
                  <a:srgbClr val="FF0000"/>
                </a:solidFill>
              </a:rPr>
              <a:t> (-</a:t>
            </a:r>
            <a:r>
              <a:rPr lang="ru-RU" i="1" dirty="0" err="1">
                <a:solidFill>
                  <a:srgbClr val="FF0000"/>
                </a:solidFill>
              </a:rPr>
              <a:t>ёт</a:t>
            </a:r>
            <a:r>
              <a:rPr lang="ru-RU" i="1" dirty="0">
                <a:solidFill>
                  <a:srgbClr val="FF0000"/>
                </a:solidFill>
              </a:rPr>
              <a:t>), -ем (-</a:t>
            </a:r>
            <a:r>
              <a:rPr lang="ru-RU" i="1" dirty="0" err="1">
                <a:solidFill>
                  <a:srgbClr val="FF0000"/>
                </a:solidFill>
              </a:rPr>
              <a:t>ём</a:t>
            </a:r>
            <a:r>
              <a:rPr lang="ru-RU" i="1" dirty="0">
                <a:solidFill>
                  <a:srgbClr val="FF0000"/>
                </a:solidFill>
              </a:rPr>
              <a:t>), -</a:t>
            </a:r>
            <a:r>
              <a:rPr lang="ru-RU" i="1" dirty="0" err="1">
                <a:solidFill>
                  <a:srgbClr val="FF0000"/>
                </a:solidFill>
              </a:rPr>
              <a:t>ете</a:t>
            </a:r>
            <a:r>
              <a:rPr lang="ru-RU" i="1" dirty="0">
                <a:solidFill>
                  <a:srgbClr val="FF0000"/>
                </a:solidFill>
              </a:rPr>
              <a:t> (</a:t>
            </a:r>
            <a:r>
              <a:rPr lang="ru-RU" i="1" dirty="0" err="1">
                <a:solidFill>
                  <a:srgbClr val="FF0000"/>
                </a:solidFill>
              </a:rPr>
              <a:t>ёте</a:t>
            </a:r>
            <a:r>
              <a:rPr lang="ru-RU" i="1" dirty="0">
                <a:solidFill>
                  <a:srgbClr val="FF0000"/>
                </a:solidFill>
              </a:rPr>
              <a:t>), -</a:t>
            </a:r>
            <a:r>
              <a:rPr lang="ru-RU" i="1" dirty="0" err="1">
                <a:solidFill>
                  <a:srgbClr val="FF0000"/>
                </a:solidFill>
              </a:rPr>
              <a:t>ут</a:t>
            </a:r>
            <a:r>
              <a:rPr lang="ru-RU" i="1" dirty="0">
                <a:solidFill>
                  <a:srgbClr val="FF0000"/>
                </a:solidFill>
              </a:rPr>
              <a:t>, -ют</a:t>
            </a:r>
          </a:p>
          <a:p>
            <a:pPr marL="0" indent="0">
              <a:buNone/>
            </a:pPr>
            <a:r>
              <a:rPr lang="en-US" b="1" dirty="0" smtClean="0"/>
              <a:t>II</a:t>
            </a:r>
            <a:r>
              <a:rPr lang="ru-RU" b="1" dirty="0" smtClean="0"/>
              <a:t> спряжение</a:t>
            </a:r>
            <a:endParaRPr lang="ru-RU" b="1" dirty="0"/>
          </a:p>
          <a:p>
            <a:pPr marL="269875" indent="0">
              <a:buNone/>
            </a:pPr>
            <a:r>
              <a:rPr lang="ru-RU" dirty="0"/>
              <a:t>если в окончаниях гласная </a:t>
            </a:r>
            <a:r>
              <a:rPr lang="ru-RU" b="1" i="1" dirty="0">
                <a:solidFill>
                  <a:srgbClr val="FF0000"/>
                </a:solidFill>
              </a:rPr>
              <a:t>и;-</a:t>
            </a:r>
            <a:r>
              <a:rPr lang="ru-RU" b="1" i="1" dirty="0" err="1">
                <a:solidFill>
                  <a:srgbClr val="FF0000"/>
                </a:solidFill>
              </a:rPr>
              <a:t>ат</a:t>
            </a:r>
            <a:r>
              <a:rPr lang="ru-RU" b="1" i="1" dirty="0">
                <a:solidFill>
                  <a:srgbClr val="FF0000"/>
                </a:solidFill>
              </a:rPr>
              <a:t>, -</a:t>
            </a:r>
            <a:r>
              <a:rPr lang="ru-RU" b="1" i="1" dirty="0" err="1">
                <a:solidFill>
                  <a:srgbClr val="FF0000"/>
                </a:solidFill>
              </a:rPr>
              <a:t>ят</a:t>
            </a:r>
            <a:r>
              <a:rPr lang="ru-RU" dirty="0"/>
              <a:t>:</a:t>
            </a:r>
          </a:p>
          <a:p>
            <a:pPr marL="269875" indent="0">
              <a:buNone/>
            </a:pPr>
            <a:r>
              <a:rPr lang="ru-RU" i="1" dirty="0">
                <a:solidFill>
                  <a:srgbClr val="FF0000"/>
                </a:solidFill>
              </a:rPr>
              <a:t>-ишь, -</a:t>
            </a:r>
            <a:r>
              <a:rPr lang="ru-RU" i="1" dirty="0" err="1">
                <a:solidFill>
                  <a:srgbClr val="FF0000"/>
                </a:solidFill>
              </a:rPr>
              <a:t>ит</a:t>
            </a:r>
            <a:r>
              <a:rPr lang="ru-RU" i="1" dirty="0">
                <a:solidFill>
                  <a:srgbClr val="FF0000"/>
                </a:solidFill>
              </a:rPr>
              <a:t>, -им, -</a:t>
            </a:r>
            <a:r>
              <a:rPr lang="ru-RU" i="1" dirty="0" err="1">
                <a:solidFill>
                  <a:srgbClr val="FF0000"/>
                </a:solidFill>
              </a:rPr>
              <a:t>ите</a:t>
            </a:r>
            <a:r>
              <a:rPr lang="ru-RU" i="1" dirty="0">
                <a:solidFill>
                  <a:srgbClr val="FF0000"/>
                </a:solidFill>
              </a:rPr>
              <a:t>, -</a:t>
            </a:r>
            <a:r>
              <a:rPr lang="ru-RU" i="1" dirty="0" err="1">
                <a:solidFill>
                  <a:srgbClr val="FF0000"/>
                </a:solidFill>
              </a:rPr>
              <a:t>ат</a:t>
            </a:r>
            <a:r>
              <a:rPr lang="ru-RU" i="1" dirty="0">
                <a:solidFill>
                  <a:srgbClr val="FF0000"/>
                </a:solidFill>
              </a:rPr>
              <a:t>, -</a:t>
            </a:r>
            <a:r>
              <a:rPr lang="ru-RU" i="1" dirty="0" err="1">
                <a:solidFill>
                  <a:srgbClr val="FF0000"/>
                </a:solidFill>
              </a:rPr>
              <a:t>ят</a:t>
            </a:r>
            <a:endParaRPr lang="ru-RU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5855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ДВА СПОСОБА ОПРЕДЕЛЕНИЯ ТИПА СПРЯЖЕНИЯ ГЛАГОЛОВ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II</a:t>
            </a:r>
            <a:r>
              <a:rPr lang="ru-RU" b="1" dirty="0" smtClean="0"/>
              <a:t>. По </a:t>
            </a:r>
            <a:r>
              <a:rPr lang="ru-RU" b="1" dirty="0"/>
              <a:t>неопределенной форме (инфинитиву), если у глагола безударные личные окончания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II спряжение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Все глаголы на </a:t>
            </a: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b="1" i="1" dirty="0" err="1">
                <a:solidFill>
                  <a:srgbClr val="FF0000"/>
                </a:solidFill>
              </a:rPr>
              <a:t>ить</a:t>
            </a:r>
            <a:r>
              <a:rPr lang="ru-RU" dirty="0"/>
              <a:t>, кроме </a:t>
            </a:r>
            <a:r>
              <a:rPr lang="ru-RU" i="1" dirty="0">
                <a:solidFill>
                  <a:srgbClr val="FF0000"/>
                </a:solidFill>
              </a:rPr>
              <a:t>брить, стелить, зыбиться, зиждиться </a:t>
            </a:r>
            <a:r>
              <a:rPr lang="ru-RU" dirty="0"/>
              <a:t>и образованных от них.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7 глаголов на </a:t>
            </a:r>
            <a:r>
              <a:rPr lang="ru-RU" sz="3100" b="1" i="1" dirty="0">
                <a:solidFill>
                  <a:srgbClr val="FF0000"/>
                </a:solidFill>
              </a:rPr>
              <a:t>-</a:t>
            </a:r>
            <a:r>
              <a:rPr lang="ru-RU" sz="3100" b="1" i="1" dirty="0" err="1">
                <a:solidFill>
                  <a:srgbClr val="FF0000"/>
                </a:solidFill>
              </a:rPr>
              <a:t>еть</a:t>
            </a:r>
            <a:r>
              <a:rPr lang="ru-RU" dirty="0"/>
              <a:t>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смотреть, видеть, ненавидеть, вертеть, зависеть, терпеть, обидеть</a:t>
            </a:r>
            <a:r>
              <a:rPr lang="ru-RU" dirty="0"/>
              <a:t> и образованных от них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4 глагола на </a:t>
            </a:r>
            <a:r>
              <a:rPr lang="ru-RU" sz="3100" b="1" i="1" dirty="0">
                <a:solidFill>
                  <a:srgbClr val="FF0000"/>
                </a:solidFill>
              </a:rPr>
              <a:t>-</a:t>
            </a:r>
            <a:r>
              <a:rPr lang="ru-RU" sz="3100" b="1" i="1" dirty="0" err="1">
                <a:solidFill>
                  <a:srgbClr val="FF0000"/>
                </a:solidFill>
              </a:rPr>
              <a:t>ать</a:t>
            </a:r>
            <a:r>
              <a:rPr lang="ru-RU" dirty="0"/>
              <a:t>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гнать, держать, дышать, слышать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I спряжение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Все остальные глаголы ,кроме тех, которые относятся ко </a:t>
            </a:r>
            <a:r>
              <a:rPr lang="ru-RU" dirty="0" smtClean="0"/>
              <a:t>II спряжению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698042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</a:t>
            </a:r>
            <a:r>
              <a:rPr lang="ru-RU" dirty="0" smtClean="0"/>
              <a:t>ГЛАГОЛА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Схема морфологического разбора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b="1" dirty="0"/>
              <a:t>I</a:t>
            </a:r>
            <a:r>
              <a:rPr lang="ru-RU" b="1" dirty="0"/>
              <a:t>. Часть речи</a:t>
            </a:r>
            <a:r>
              <a:rPr lang="ru-RU" dirty="0"/>
              <a:t>. Начальная форма (инфинитив).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b="1" dirty="0"/>
              <a:t>II</a:t>
            </a:r>
            <a:r>
              <a:rPr lang="ru-RU" b="1" dirty="0"/>
              <a:t>. Морфологические признаки</a:t>
            </a:r>
            <a:r>
              <a:rPr lang="ru-RU" dirty="0"/>
              <a:t>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Постоянные морфологические признаки: вид (совершенный или несовершенный);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спряжение (первое, второе, разноспрягаемый, архаическое);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переходный или непереходный: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возвратный или невозвратный.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Непостоянные морфологические признаки: наклонение (изъявительное, повелительное, условное);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время (в изъявительном наклонении);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лицо (в настоящем и будущем времени, в повелительном наклонении);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число;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род (в </a:t>
            </a:r>
            <a:r>
              <a:rPr lang="ru-RU" dirty="0" err="1"/>
              <a:t>ед.ч</a:t>
            </a:r>
            <a:r>
              <a:rPr lang="ru-RU" dirty="0"/>
              <a:t>. прошедшего времени и в </a:t>
            </a:r>
            <a:r>
              <a:rPr lang="ru-RU" dirty="0" err="1"/>
              <a:t>ед.ч</a:t>
            </a:r>
            <a:r>
              <a:rPr lang="ru-RU" dirty="0"/>
              <a:t>. условного наклонения).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III. Синтаксическая роль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4864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2">
                <a:alpha val="67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 глагола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i="1" dirty="0">
                <a:solidFill>
                  <a:srgbClr val="FF0000"/>
                </a:solidFill>
              </a:rPr>
              <a:t>Бойко </a:t>
            </a:r>
            <a:r>
              <a:rPr lang="ru-RU" b="1" i="1" dirty="0">
                <a:solidFill>
                  <a:srgbClr val="FF0000"/>
                </a:solidFill>
              </a:rPr>
              <a:t>мчится</a:t>
            </a:r>
            <a:r>
              <a:rPr lang="ru-RU" i="1" dirty="0">
                <a:solidFill>
                  <a:srgbClr val="FF0000"/>
                </a:solidFill>
              </a:rPr>
              <a:t> лихая тройка по гладкому снегу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I. 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Мчится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smtClean="0"/>
              <a:t>глагол</a:t>
            </a:r>
            <a:r>
              <a:rPr lang="ru-RU" dirty="0"/>
              <a:t>. Начальная форма – </a:t>
            </a:r>
            <a:r>
              <a:rPr lang="ru-RU" b="1" i="1" dirty="0" smtClean="0">
                <a:solidFill>
                  <a:srgbClr val="FF0000"/>
                </a:solidFill>
              </a:rPr>
              <a:t>мчаться</a:t>
            </a:r>
            <a:r>
              <a:rPr lang="ru-RU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dirty="0"/>
              <a:t>II</a:t>
            </a:r>
            <a:r>
              <a:rPr lang="ru-RU" dirty="0"/>
              <a:t>. Морфологические признаки: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dirty="0"/>
              <a:t>Постоянные морфологические признаки: несовершенный вид, II спряжение, непереходный, возвратный;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dirty="0"/>
              <a:t>Непостоянные морфологические признаки: в изъявительном наклонении, настоящем времени, единственном числе, 3-ем лице.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dirty="0"/>
              <a:t>III</a:t>
            </a:r>
            <a:r>
              <a:rPr lang="ru-RU" dirty="0"/>
              <a:t>. В предложении —</a:t>
            </a:r>
            <a:r>
              <a:rPr lang="ru-RU" dirty="0" smtClean="0"/>
              <a:t>сказуемое. </a:t>
            </a:r>
            <a:r>
              <a:rPr lang="ru-RU" i="1" u="dbl" dirty="0">
                <a:uFill>
                  <a:solidFill>
                    <a:schemeClr val="tx1"/>
                  </a:solidFill>
                </a:uFill>
              </a:rPr>
              <a:t>Мчится</a:t>
            </a:r>
            <a:r>
              <a:rPr lang="ru-RU" i="1" dirty="0"/>
              <a:t> тройка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6269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ПРИЧАСТИЕ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Обозначает</a:t>
            </a:r>
            <a:r>
              <a:rPr lang="ru-RU" dirty="0"/>
              <a:t> признак предмета по действию.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Отвечает на вопросы</a:t>
            </a:r>
            <a:r>
              <a:rPr lang="ru-RU" dirty="0"/>
              <a:t>: </a:t>
            </a:r>
            <a:r>
              <a:rPr lang="ru-RU" b="1" i="1" dirty="0">
                <a:solidFill>
                  <a:srgbClr val="FF0000"/>
                </a:solidFill>
              </a:rPr>
              <a:t>какой?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Начальная форма причастий </a:t>
            </a:r>
            <a:r>
              <a:rPr lang="ru-RU" dirty="0"/>
              <a:t>– </a:t>
            </a:r>
            <a:r>
              <a:rPr lang="ru-RU" dirty="0" smtClean="0"/>
              <a:t>форма </a:t>
            </a:r>
            <a:r>
              <a:rPr lang="ru-RU" dirty="0"/>
              <a:t>именительного падежа единственного числа мужского рода, как у прилагательных.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3554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/>
              <a:t>Наречие</a:t>
            </a:r>
            <a:r>
              <a:rPr lang="ru-RU" dirty="0"/>
              <a:t> – обозначает признак или обстоятельство действия, признак признака или предмета</a:t>
            </a:r>
          </a:p>
          <a:p>
            <a:pPr marL="355600" indent="0" algn="just">
              <a:buNone/>
            </a:pPr>
            <a:r>
              <a:rPr lang="ru-RU" dirty="0"/>
              <a:t>отвечает на вопросы: </a:t>
            </a:r>
            <a:r>
              <a:rPr lang="ru-RU" i="1" dirty="0">
                <a:solidFill>
                  <a:srgbClr val="FF0000"/>
                </a:solidFill>
              </a:rPr>
              <a:t>как? в какой мере? где? куда? откуда? когда? с какой целью?</a:t>
            </a:r>
            <a:r>
              <a:rPr lang="ru-RU" dirty="0"/>
              <a:t> </a:t>
            </a:r>
            <a:r>
              <a:rPr lang="ru-RU" i="1" dirty="0"/>
              <a:t>быстро, здесь, вчера </a:t>
            </a:r>
          </a:p>
          <a:p>
            <a:pPr marL="355600" indent="0" algn="just">
              <a:buNone/>
            </a:pPr>
            <a:r>
              <a:rPr lang="ru-RU" dirty="0"/>
              <a:t>не </a:t>
            </a:r>
            <a:r>
              <a:rPr lang="ru-RU" dirty="0" smtClean="0"/>
              <a:t>изменяется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376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/>
              <a:t>Действительные причастия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Признак предмета, который сам производит действие: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читающий, читавший, прочитавший книгу человек;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говорящий, бегущий, любивший, сияющий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836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Страдательные причастия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Признак предмета, над которым произведено или производится действие:</a:t>
            </a:r>
          </a:p>
          <a:p>
            <a:pPr marL="35560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читаемая</a:t>
            </a:r>
            <a:r>
              <a:rPr lang="ru-RU" i="1" dirty="0">
                <a:solidFill>
                  <a:srgbClr val="FF0000"/>
                </a:solidFill>
              </a:rPr>
              <a:t>, прочитанная (кем-то), книга;</a:t>
            </a:r>
          </a:p>
          <a:p>
            <a:pPr marL="35560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брошенный</a:t>
            </a:r>
            <a:r>
              <a:rPr lang="ru-RU" i="1" dirty="0">
                <a:solidFill>
                  <a:srgbClr val="FF0000"/>
                </a:solidFill>
              </a:rPr>
              <a:t>, посеянный, умытый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824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ГРАММАТИЧЕСКИЕ ПРИЗНАКИ ПРИЧАСТИЯ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Общие с глаголом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Вид</a:t>
            </a:r>
            <a:r>
              <a:rPr lang="ru-RU" dirty="0" smtClean="0"/>
              <a:t> </a:t>
            </a:r>
            <a:r>
              <a:rPr lang="ru-RU" dirty="0"/>
              <a:t>— совершенный и несовершенный: </a:t>
            </a:r>
            <a:r>
              <a:rPr lang="ru-RU" i="1" dirty="0">
                <a:solidFill>
                  <a:srgbClr val="FF0000"/>
                </a:solidFill>
              </a:rPr>
              <a:t>прозвеневший, звенящий.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Время</a:t>
            </a:r>
            <a:r>
              <a:rPr lang="ru-RU" dirty="0" smtClean="0"/>
              <a:t> </a:t>
            </a:r>
            <a:r>
              <a:rPr lang="ru-RU" dirty="0"/>
              <a:t>— прошедшее и настоящее: </a:t>
            </a:r>
            <a:r>
              <a:rPr lang="ru-RU" i="1" dirty="0">
                <a:solidFill>
                  <a:srgbClr val="FF0000"/>
                </a:solidFill>
              </a:rPr>
              <a:t>растущий, выросший.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Переходность</a:t>
            </a:r>
            <a:r>
              <a:rPr lang="ru-RU" dirty="0"/>
              <a:t>. Могут быть переходными и непереходными: </a:t>
            </a:r>
            <a:r>
              <a:rPr lang="ru-RU" i="1" dirty="0">
                <a:solidFill>
                  <a:srgbClr val="FF0000"/>
                </a:solidFill>
              </a:rPr>
              <a:t>пишущий письмо, летящий по небу</a:t>
            </a:r>
            <a:r>
              <a:rPr lang="ru-RU" dirty="0"/>
              <a:t>.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dirty="0" smtClean="0"/>
              <a:t>Могут </a:t>
            </a:r>
            <a:r>
              <a:rPr lang="ru-RU" dirty="0"/>
              <a:t>быть </a:t>
            </a:r>
            <a:r>
              <a:rPr lang="ru-RU" b="1" dirty="0"/>
              <a:t>невозвратными</a:t>
            </a:r>
            <a:r>
              <a:rPr lang="ru-RU" dirty="0"/>
              <a:t> и </a:t>
            </a:r>
            <a:r>
              <a:rPr lang="ru-RU" b="1" dirty="0"/>
              <a:t>возвратными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строящий, строящийся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dirty="0" smtClean="0"/>
              <a:t>Могут </a:t>
            </a:r>
            <a:r>
              <a:rPr lang="ru-RU" dirty="0"/>
              <a:t>управлять падежной формой и иметь зависимые слова: </a:t>
            </a:r>
            <a:r>
              <a:rPr lang="ru-RU" i="1" dirty="0">
                <a:solidFill>
                  <a:srgbClr val="FF0000"/>
                </a:solidFill>
              </a:rPr>
              <a:t>бегущий по дорожке человек, высоко сияющее солнце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63350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Общие с прилагательным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Обозначает</a:t>
            </a:r>
            <a:r>
              <a:rPr lang="ru-RU" dirty="0" smtClean="0"/>
              <a:t> </a:t>
            </a:r>
            <a:r>
              <a:rPr lang="ru-RU" dirty="0"/>
              <a:t>признак предмета, отвечает на вопросы </a:t>
            </a:r>
            <a:r>
              <a:rPr lang="ru-RU" b="1" i="1" dirty="0">
                <a:solidFill>
                  <a:srgbClr val="FF0000"/>
                </a:solidFill>
              </a:rPr>
              <a:t>какой? каков?</a:t>
            </a:r>
            <a:r>
              <a:rPr lang="ru-RU" dirty="0"/>
              <a:t>: </a:t>
            </a:r>
            <a:r>
              <a:rPr lang="ru-RU" i="1" dirty="0"/>
              <a:t>цветущий сад, скошенная трава.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Относится</a:t>
            </a:r>
            <a:r>
              <a:rPr lang="ru-RU" dirty="0" smtClean="0"/>
              <a:t> </a:t>
            </a:r>
            <a:r>
              <a:rPr lang="ru-RU" dirty="0"/>
              <a:t>к существительному и согласуется с ним в роде, числе и падеже: </a:t>
            </a:r>
            <a:r>
              <a:rPr lang="ru-RU" sz="3100" i="1" dirty="0">
                <a:solidFill>
                  <a:srgbClr val="FF0000"/>
                </a:solidFill>
              </a:rPr>
              <a:t>открытое </a:t>
            </a:r>
            <a:r>
              <a:rPr lang="ru-RU" sz="3100" i="1" dirty="0"/>
              <a:t>окно</a:t>
            </a:r>
            <a:r>
              <a:rPr lang="ru-RU" sz="3100" i="1" dirty="0">
                <a:solidFill>
                  <a:srgbClr val="FF0000"/>
                </a:solidFill>
              </a:rPr>
              <a:t>, смеющиеся </a:t>
            </a:r>
            <a:r>
              <a:rPr lang="ru-RU" sz="3100" i="1" dirty="0"/>
              <a:t>дети</a:t>
            </a:r>
            <a:r>
              <a:rPr lang="ru-RU" sz="3100" i="1" dirty="0">
                <a:solidFill>
                  <a:srgbClr val="FF0000"/>
                </a:solidFill>
              </a:rPr>
              <a:t>, </a:t>
            </a:r>
            <a:r>
              <a:rPr lang="ru-RU" sz="3100" i="1" dirty="0"/>
              <a:t>под</a:t>
            </a:r>
            <a:r>
              <a:rPr lang="ru-RU" sz="3100" i="1" dirty="0">
                <a:solidFill>
                  <a:srgbClr val="FF0000"/>
                </a:solidFill>
              </a:rPr>
              <a:t> зеленеющей </a:t>
            </a:r>
            <a:r>
              <a:rPr lang="ru-RU" sz="3100" i="1" dirty="0"/>
              <a:t>березой</a:t>
            </a:r>
            <a:r>
              <a:rPr lang="ru-RU" dirty="0"/>
              <a:t>.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Изменяется</a:t>
            </a:r>
            <a:r>
              <a:rPr lang="ru-RU" dirty="0" smtClean="0"/>
              <a:t> </a:t>
            </a:r>
            <a:r>
              <a:rPr lang="ru-RU" dirty="0"/>
              <a:t>по родам, числам и падежам (склоняется), имеет окончания прилагательных: </a:t>
            </a:r>
            <a:r>
              <a:rPr lang="ru-RU" sz="3100" i="1" dirty="0"/>
              <a:t>в цветущ</a:t>
            </a:r>
            <a:r>
              <a:rPr lang="ru-RU" sz="3100" i="1" dirty="0">
                <a:solidFill>
                  <a:srgbClr val="FF0000"/>
                </a:solidFill>
              </a:rPr>
              <a:t>ем</a:t>
            </a:r>
            <a:r>
              <a:rPr lang="ru-RU" sz="3100" i="1" dirty="0"/>
              <a:t> саду, на скошенн</a:t>
            </a:r>
            <a:r>
              <a:rPr lang="ru-RU" sz="3100" i="1" dirty="0">
                <a:solidFill>
                  <a:srgbClr val="FF0000"/>
                </a:solidFill>
              </a:rPr>
              <a:t>ых</a:t>
            </a:r>
            <a:r>
              <a:rPr lang="ru-RU" sz="3100" i="1" dirty="0"/>
              <a:t> травах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Страдательные</a:t>
            </a:r>
            <a:r>
              <a:rPr lang="ru-RU" dirty="0" smtClean="0"/>
              <a:t> </a:t>
            </a:r>
            <a:r>
              <a:rPr lang="ru-RU" dirty="0"/>
              <a:t>причастия имеют </a:t>
            </a:r>
            <a:r>
              <a:rPr lang="ru-RU" b="1" dirty="0"/>
              <a:t>полную</a:t>
            </a:r>
            <a:r>
              <a:rPr lang="ru-RU" dirty="0"/>
              <a:t> и </a:t>
            </a:r>
            <a:r>
              <a:rPr lang="ru-RU" b="1" dirty="0"/>
              <a:t>краткую</a:t>
            </a:r>
            <a:r>
              <a:rPr lang="ru-RU" dirty="0"/>
              <a:t> форму: </a:t>
            </a:r>
            <a:r>
              <a:rPr lang="ru-RU" i="1" dirty="0">
                <a:solidFill>
                  <a:srgbClr val="FF0000"/>
                </a:solidFill>
              </a:rPr>
              <a:t>скошенные</a:t>
            </a:r>
            <a:r>
              <a:rPr lang="ru-RU" dirty="0"/>
              <a:t> травы, травы </a:t>
            </a:r>
            <a:r>
              <a:rPr lang="ru-RU" i="1" dirty="0">
                <a:solidFill>
                  <a:srgbClr val="FF0000"/>
                </a:solidFill>
              </a:rPr>
              <a:t>скошены</a:t>
            </a:r>
            <a:r>
              <a:rPr lang="ru-RU" dirty="0"/>
              <a:t>. Причастия в кратной форме изменяются по родам (в ед. ч.) и числам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Синтаксическая</a:t>
            </a:r>
            <a:r>
              <a:rPr lang="ru-RU" dirty="0" smtClean="0"/>
              <a:t> </a:t>
            </a:r>
            <a:r>
              <a:rPr lang="ru-RU" b="1" dirty="0"/>
              <a:t>роль</a:t>
            </a:r>
            <a:r>
              <a:rPr lang="ru-RU" dirty="0"/>
              <a:t> – определение или именная часть составного именного сказуемого: </a:t>
            </a:r>
            <a:r>
              <a:rPr lang="ru-RU" sz="3100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Сорванный</a:t>
            </a:r>
            <a:r>
              <a:rPr lang="ru-RU" sz="3100" i="1" dirty="0">
                <a:solidFill>
                  <a:srgbClr val="FF0000"/>
                </a:solidFill>
              </a:rPr>
              <a:t> </a:t>
            </a:r>
            <a:r>
              <a:rPr lang="ru-RU" sz="3100" i="1" dirty="0"/>
              <a:t>цветок увял. – Цветок </a:t>
            </a:r>
            <a:r>
              <a:rPr lang="ru-RU" sz="3100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был сорван</a:t>
            </a:r>
            <a:r>
              <a:rPr lang="ru-RU" sz="31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9326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ПРИЧАСТНЫЙ ОБОРОТ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Причастие с зависимыми от него словами образует </a:t>
            </a:r>
            <a:r>
              <a:rPr lang="ru-RU" b="1" dirty="0"/>
              <a:t>причастный оборот</a:t>
            </a:r>
            <a:r>
              <a:rPr lang="ru-RU" dirty="0"/>
              <a:t>, который выделяется запятыми, если стоит после определяемого слова: </a:t>
            </a:r>
            <a:r>
              <a:rPr lang="ru-RU" b="1" i="1" dirty="0"/>
              <a:t>С деревьев</a:t>
            </a:r>
            <a:r>
              <a:rPr lang="ru-RU" dirty="0"/>
              <a:t>, </a:t>
            </a:r>
            <a:r>
              <a:rPr lang="ru-RU" i="1" dirty="0">
                <a:solidFill>
                  <a:srgbClr val="FF0000"/>
                </a:solidFill>
              </a:rPr>
              <a:t>окутанных лёгким туманом</a:t>
            </a:r>
            <a:r>
              <a:rPr lang="ru-RU" i="1" dirty="0"/>
              <a:t>, сыпались крупные брызги. – </a:t>
            </a:r>
            <a:r>
              <a:rPr lang="ru-RU" i="1" dirty="0" smtClean="0"/>
              <a:t>С </a:t>
            </a:r>
            <a:r>
              <a:rPr lang="ru-RU" i="1" dirty="0">
                <a:solidFill>
                  <a:srgbClr val="FF0000"/>
                </a:solidFill>
              </a:rPr>
              <a:t>окутанных лёгким туманом </a:t>
            </a:r>
            <a:r>
              <a:rPr lang="ru-RU" b="1" i="1" dirty="0"/>
              <a:t>деревьев</a:t>
            </a:r>
            <a:r>
              <a:rPr lang="ru-RU" i="1" dirty="0"/>
              <a:t> сыпались крупные брызги.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520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</a:t>
            </a:r>
            <a:r>
              <a:rPr lang="ru-RU" dirty="0" smtClean="0"/>
              <a:t>ПРИЧАСТИЯ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Схема морфологического разбора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I.  </a:t>
            </a:r>
            <a:r>
              <a:rPr lang="ru-RU" b="1" dirty="0" smtClean="0"/>
              <a:t>Часть </a:t>
            </a:r>
            <a:r>
              <a:rPr lang="ru-RU" b="1" dirty="0"/>
              <a:t>речи</a:t>
            </a:r>
            <a:r>
              <a:rPr lang="ru-RU" dirty="0"/>
              <a:t>. Начальная форма (именительный падеж, единственное число, мужской </a:t>
            </a:r>
            <a:r>
              <a:rPr lang="ru-RU" dirty="0" smtClean="0"/>
              <a:t>род).</a:t>
            </a:r>
            <a:endParaRPr lang="ru-RU" dirty="0"/>
          </a:p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II. </a:t>
            </a:r>
            <a:r>
              <a:rPr lang="ru-RU" b="1" dirty="0" smtClean="0"/>
              <a:t>Постоянные </a:t>
            </a:r>
            <a:r>
              <a:rPr lang="ru-RU" b="1" dirty="0"/>
              <a:t>морфологические признаки</a:t>
            </a:r>
            <a:r>
              <a:rPr lang="ru-RU" dirty="0"/>
              <a:t>: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действительное или страдательное;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время (настоящее или прошедшее);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вид (совершенный или несовершенный);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полная или краткая форма (у страдательных причастий);</a:t>
            </a:r>
          </a:p>
          <a:p>
            <a:pPr marL="361950" indent="0">
              <a:buNone/>
            </a:pPr>
            <a:r>
              <a:rPr lang="ru-RU" b="1" dirty="0"/>
              <a:t>Непостоянные морфологические признаки: число;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род (в единственном числе);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падеж (у полных причастий).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III. </a:t>
            </a:r>
            <a:r>
              <a:rPr lang="ru-RU" b="1" dirty="0" smtClean="0"/>
              <a:t>Синтаксическая </a:t>
            </a:r>
            <a:r>
              <a:rPr lang="ru-RU" b="1" dirty="0"/>
              <a:t>роль.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0693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Свежий ветер шевелит </a:t>
            </a:r>
            <a:r>
              <a:rPr lang="ru-RU" b="1" i="1" dirty="0">
                <a:solidFill>
                  <a:srgbClr val="FF0000"/>
                </a:solidFill>
              </a:rPr>
              <a:t>упавшие</a:t>
            </a:r>
            <a:r>
              <a:rPr lang="ru-RU" i="1" dirty="0">
                <a:solidFill>
                  <a:srgbClr val="FF0000"/>
                </a:solidFill>
              </a:rPr>
              <a:t> листья</a:t>
            </a:r>
            <a:r>
              <a:rPr lang="ru-RU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I. </a:t>
            </a:r>
            <a:r>
              <a:rPr lang="ru-RU" i="1" dirty="0" smtClean="0">
                <a:solidFill>
                  <a:srgbClr val="FF0000"/>
                </a:solidFill>
              </a:rPr>
              <a:t>Упавшие</a:t>
            </a:r>
            <a:r>
              <a:rPr lang="ru-RU" dirty="0"/>
              <a:t> – </a:t>
            </a:r>
            <a:r>
              <a:rPr lang="ru-RU" dirty="0" smtClean="0"/>
              <a:t>причастие </a:t>
            </a:r>
            <a:r>
              <a:rPr lang="ru-RU" b="1" dirty="0" smtClean="0"/>
              <a:t>(</a:t>
            </a:r>
            <a:r>
              <a:rPr lang="ru-RU" b="1" dirty="0"/>
              <a:t>какие?)</a:t>
            </a:r>
            <a:r>
              <a:rPr lang="ru-RU" dirty="0"/>
              <a:t>. Начальная </a:t>
            </a:r>
            <a:r>
              <a:rPr lang="ru-RU" dirty="0" smtClean="0"/>
              <a:t>форма</a:t>
            </a:r>
            <a:r>
              <a:rPr lang="ru-RU" dirty="0"/>
              <a:t> – </a:t>
            </a:r>
            <a:r>
              <a:rPr lang="ru-RU" i="1" dirty="0" smtClean="0">
                <a:solidFill>
                  <a:srgbClr val="FF0000"/>
                </a:solidFill>
              </a:rPr>
              <a:t>упавший</a:t>
            </a:r>
            <a:r>
              <a:rPr lang="ru-RU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dirty="0" smtClean="0"/>
              <a:t>II</a:t>
            </a:r>
            <a:r>
              <a:rPr lang="ru-RU" dirty="0" smtClean="0"/>
              <a:t>. Постоянные </a:t>
            </a:r>
            <a:r>
              <a:rPr lang="ru-RU" dirty="0"/>
              <a:t>морфологические признаки: действительное, </a:t>
            </a:r>
            <a:r>
              <a:rPr lang="ru-RU" dirty="0" err="1"/>
              <a:t>прош</a:t>
            </a:r>
            <a:r>
              <a:rPr lang="ru-RU" dirty="0"/>
              <a:t>. </a:t>
            </a:r>
            <a:r>
              <a:rPr lang="ru-RU" dirty="0" err="1"/>
              <a:t>вр</a:t>
            </a:r>
            <a:r>
              <a:rPr lang="ru-RU" dirty="0"/>
              <a:t>., сов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вида </a:t>
            </a:r>
            <a:endParaRPr lang="ru-RU" dirty="0"/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Непостоянные морфологические </a:t>
            </a:r>
            <a:r>
              <a:rPr lang="ru-RU" dirty="0" err="1"/>
              <a:t>признаки:во</a:t>
            </a:r>
            <a:r>
              <a:rPr lang="ru-RU" dirty="0"/>
              <a:t> мн. ч., </a:t>
            </a:r>
            <a:r>
              <a:rPr lang="ru-RU" dirty="0" err="1"/>
              <a:t>В.п</a:t>
            </a:r>
            <a:r>
              <a:rPr lang="ru-RU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dirty="0" smtClean="0"/>
              <a:t>III</a:t>
            </a:r>
            <a:r>
              <a:rPr lang="ru-RU" dirty="0" smtClean="0"/>
              <a:t>. </a:t>
            </a: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</a:t>
            </a:r>
            <a:r>
              <a:rPr lang="ru-RU" dirty="0" smtClean="0"/>
              <a:t> </a:t>
            </a:r>
            <a:r>
              <a:rPr lang="ru-RU" dirty="0"/>
              <a:t>определение. </a:t>
            </a:r>
            <a:r>
              <a:rPr lang="ru-RU" i="1" dirty="0">
                <a:solidFill>
                  <a:srgbClr val="FF0000"/>
                </a:solidFill>
              </a:rPr>
              <a:t>Листья</a:t>
            </a:r>
            <a:r>
              <a:rPr lang="ru-RU" i="1" dirty="0"/>
              <a:t> </a:t>
            </a:r>
            <a:r>
              <a:rPr lang="ru-RU" b="1" i="1" dirty="0"/>
              <a:t>(какие?) </a:t>
            </a:r>
            <a:r>
              <a:rPr lang="ru-RU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упавшие</a:t>
            </a:r>
            <a:r>
              <a:rPr lang="ru-RU" i="1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25032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ДЕЕПРИЧАСТИЕ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Обозначает</a:t>
            </a:r>
            <a:r>
              <a:rPr lang="ru-RU" dirty="0"/>
              <a:t> добавочное действие, относящееся к тому же лицу, что и главное действие, выраженное глаголом-сказуемым.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Отвечает на вопросы: </a:t>
            </a:r>
            <a:r>
              <a:rPr lang="ru-RU" b="1" i="1" dirty="0">
                <a:solidFill>
                  <a:srgbClr val="FF0000"/>
                </a:solidFill>
              </a:rPr>
              <a:t>что делая? что сделав?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Образуется</a:t>
            </a:r>
            <a:r>
              <a:rPr lang="ru-RU" dirty="0"/>
              <a:t> только от глаголов: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возвращаться</a:t>
            </a:r>
            <a:r>
              <a:rPr lang="ru-RU" dirty="0"/>
              <a:t> </a:t>
            </a:r>
            <a:r>
              <a:rPr lang="ru-RU" i="1" dirty="0"/>
              <a:t>домой </a:t>
            </a:r>
            <a:r>
              <a:rPr lang="ru-RU" dirty="0"/>
              <a:t>– </a:t>
            </a:r>
            <a:r>
              <a:rPr lang="ru-RU" i="1" dirty="0">
                <a:solidFill>
                  <a:srgbClr val="FF0000"/>
                </a:solidFill>
              </a:rPr>
              <a:t>возвращаясь</a:t>
            </a:r>
            <a:r>
              <a:rPr lang="ru-RU" dirty="0"/>
              <a:t> </a:t>
            </a:r>
            <a:r>
              <a:rPr lang="ru-RU" i="1" dirty="0"/>
              <a:t>домой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78486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Грамматические признаки деепричастий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Общие с наречием:</a:t>
            </a:r>
          </a:p>
          <a:p>
            <a:pPr marL="361950" indent="-3619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Не изменяется.</a:t>
            </a:r>
          </a:p>
          <a:p>
            <a:pPr marL="361950" indent="-3619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Относится к глаголу</a:t>
            </a:r>
            <a:r>
              <a:rPr lang="ru-RU" dirty="0"/>
              <a:t>, поясняет его и примыкает к нему: </a:t>
            </a:r>
            <a:r>
              <a:rPr lang="ru-RU" i="1" dirty="0"/>
              <a:t>говорит, </a:t>
            </a:r>
            <a:r>
              <a:rPr lang="ru-RU" i="1" dirty="0">
                <a:solidFill>
                  <a:srgbClr val="FF0000"/>
                </a:solidFill>
              </a:rPr>
              <a:t>улыбаясь</a:t>
            </a:r>
            <a:r>
              <a:rPr lang="ru-RU" dirty="0"/>
              <a:t>.</a:t>
            </a:r>
          </a:p>
          <a:p>
            <a:pPr marL="361950" indent="-3619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В предложении отвечает на вопросы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когда? как? каким образом? почему? с какой целью?</a:t>
            </a:r>
          </a:p>
          <a:p>
            <a:pPr marL="361950" indent="-3619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Выполняет функцию</a:t>
            </a:r>
            <a:r>
              <a:rPr lang="ru-RU" dirty="0"/>
              <a:t> различных по значению обстоятельств: времени, образа действия, причины, цели, условия, уступки, </a:t>
            </a:r>
            <a:r>
              <a:rPr lang="ru-RU" b="1" dirty="0"/>
              <a:t>кроме</a:t>
            </a:r>
            <a:r>
              <a:rPr lang="ru-RU" dirty="0"/>
              <a:t> обстоятельств места:</a:t>
            </a:r>
          </a:p>
          <a:p>
            <a:pPr marL="361950" indent="0">
              <a:spcAft>
                <a:spcPts val="0"/>
              </a:spcAft>
              <a:buNone/>
            </a:pPr>
            <a:r>
              <a:rPr lang="ru-RU" i="1" dirty="0"/>
              <a:t>Он ушел </a:t>
            </a:r>
            <a:r>
              <a:rPr lang="ru-RU" i="1" dirty="0">
                <a:solidFill>
                  <a:srgbClr val="FF0000"/>
                </a:solidFill>
              </a:rPr>
              <a:t>не оглядываясь (как?)</a:t>
            </a:r>
          </a:p>
          <a:p>
            <a:pPr marL="361950" indent="0">
              <a:spcAft>
                <a:spcPts val="0"/>
              </a:spcAft>
              <a:buNone/>
            </a:pPr>
            <a:r>
              <a:rPr lang="ru-RU" i="1" dirty="0"/>
              <a:t>Читал книгу, </a:t>
            </a:r>
            <a:r>
              <a:rPr lang="ru-RU" i="1" dirty="0">
                <a:solidFill>
                  <a:srgbClr val="FF0000"/>
                </a:solidFill>
              </a:rPr>
              <a:t>выписывая</a:t>
            </a:r>
            <a:r>
              <a:rPr lang="ru-RU" i="1" dirty="0"/>
              <a:t> главное (читал каким образом?)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08643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Общие с глаголом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66700" indent="-26670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Вид</a:t>
            </a:r>
            <a:r>
              <a:rPr lang="ru-RU" dirty="0"/>
              <a:t> – </a:t>
            </a:r>
            <a:r>
              <a:rPr lang="ru-RU" dirty="0" smtClean="0"/>
              <a:t>совершенный </a:t>
            </a:r>
            <a:r>
              <a:rPr lang="ru-RU" dirty="0"/>
              <a:t>(до6авочное действие, которое происходит одновременно с основным) и несовершенный(добавочное действие, которое предшествует основному):</a:t>
            </a:r>
          </a:p>
          <a:p>
            <a:pPr marL="400050" lvl="1" indent="0">
              <a:buNone/>
            </a:pPr>
            <a:r>
              <a:rPr lang="ru-RU" i="1" dirty="0"/>
              <a:t>думал, </a:t>
            </a:r>
            <a:r>
              <a:rPr lang="ru-RU" i="1" dirty="0">
                <a:solidFill>
                  <a:srgbClr val="FF0000"/>
                </a:solidFill>
              </a:rPr>
              <a:t>решая задачу </a:t>
            </a:r>
          </a:p>
          <a:p>
            <a:pPr marL="400050" lvl="1" indent="0">
              <a:buNone/>
            </a:pPr>
            <a:r>
              <a:rPr lang="ru-RU" i="1" dirty="0"/>
              <a:t>ушел, </a:t>
            </a:r>
            <a:r>
              <a:rPr lang="ru-RU" i="1" dirty="0">
                <a:solidFill>
                  <a:srgbClr val="FF0000"/>
                </a:solidFill>
              </a:rPr>
              <a:t>решив задачу</a:t>
            </a:r>
          </a:p>
          <a:p>
            <a:pPr marL="266700" indent="-26670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Переходность</a:t>
            </a:r>
            <a:r>
              <a:rPr lang="ru-RU" dirty="0"/>
              <a:t>. Может быть переходным и непереходным: </a:t>
            </a:r>
            <a:r>
              <a:rPr lang="ru-RU" i="1" dirty="0">
                <a:solidFill>
                  <a:srgbClr val="FF0000"/>
                </a:solidFill>
              </a:rPr>
              <a:t>читая</a:t>
            </a:r>
            <a:r>
              <a:rPr lang="ru-RU" i="1" dirty="0"/>
              <a:t> книгу, </a:t>
            </a:r>
            <a:r>
              <a:rPr lang="ru-RU" i="1" dirty="0">
                <a:solidFill>
                  <a:srgbClr val="FF0000"/>
                </a:solidFill>
              </a:rPr>
              <a:t>сидя</a:t>
            </a:r>
            <a:r>
              <a:rPr lang="ru-RU" i="1" dirty="0"/>
              <a:t> за столом</a:t>
            </a:r>
          </a:p>
          <a:p>
            <a:pPr marL="266700" indent="-26670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Возвратность</a:t>
            </a:r>
            <a:r>
              <a:rPr lang="ru-RU" dirty="0"/>
              <a:t>. Может быть возвратным и невозвратным: </a:t>
            </a:r>
            <a:r>
              <a:rPr lang="ru-RU" i="1" dirty="0">
                <a:solidFill>
                  <a:srgbClr val="FF0000"/>
                </a:solidFill>
              </a:rPr>
              <a:t>вытирая</a:t>
            </a:r>
            <a:r>
              <a:rPr lang="ru-RU" i="1" dirty="0"/>
              <a:t> полотенцем, </a:t>
            </a:r>
            <a:r>
              <a:rPr lang="ru-RU" i="1" dirty="0">
                <a:solidFill>
                  <a:srgbClr val="FF0000"/>
                </a:solidFill>
              </a:rPr>
              <a:t>вытираясь</a:t>
            </a:r>
            <a:r>
              <a:rPr lang="ru-RU" i="1" dirty="0"/>
              <a:t> полотенцем</a:t>
            </a:r>
          </a:p>
          <a:p>
            <a:pPr marL="266700" indent="-26670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Может</a:t>
            </a:r>
            <a:r>
              <a:rPr lang="ru-RU" dirty="0"/>
              <a:t> управлять падежной формой и иметь зависимые слова: </a:t>
            </a:r>
            <a:r>
              <a:rPr lang="ru-RU" i="1" dirty="0"/>
              <a:t>Быстро </a:t>
            </a:r>
            <a:r>
              <a:rPr lang="ru-RU" i="1" dirty="0">
                <a:solidFill>
                  <a:srgbClr val="FF0000"/>
                </a:solidFill>
              </a:rPr>
              <a:t>выполнив</a:t>
            </a:r>
            <a:r>
              <a:rPr lang="ru-RU" i="1" dirty="0"/>
              <a:t> задание, ушёл домой.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44956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  <a:alpha val="66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/>
              <a:t>Слова категории состояния </a:t>
            </a:r>
            <a:r>
              <a:rPr lang="ru-RU" dirty="0"/>
              <a:t>– обозначают состояние человека, природы, оценку </a:t>
            </a:r>
            <a:r>
              <a:rPr lang="ru-RU" dirty="0" smtClean="0"/>
              <a:t>действия</a:t>
            </a:r>
          </a:p>
          <a:p>
            <a:pPr marL="355600" indent="0" algn="just">
              <a:buNone/>
            </a:pPr>
            <a:r>
              <a:rPr lang="ru-RU" dirty="0" smtClean="0"/>
              <a:t>отвечают </a:t>
            </a:r>
            <a:r>
              <a:rPr lang="ru-RU" dirty="0"/>
              <a:t>на вопросы: </a:t>
            </a:r>
            <a:r>
              <a:rPr lang="ru-RU" i="1" dirty="0">
                <a:solidFill>
                  <a:srgbClr val="FF0000"/>
                </a:solidFill>
              </a:rPr>
              <a:t>как? каково?</a:t>
            </a:r>
            <a:r>
              <a:rPr lang="ru-RU" dirty="0"/>
              <a:t> </a:t>
            </a:r>
            <a:r>
              <a:rPr lang="ru-RU" i="1" dirty="0"/>
              <a:t>жарко, скучно, можно</a:t>
            </a:r>
          </a:p>
          <a:p>
            <a:pPr marL="355600" indent="0" algn="just">
              <a:buNone/>
            </a:pPr>
            <a:r>
              <a:rPr lang="ru-RU" dirty="0"/>
              <a:t>не изменяются</a:t>
            </a:r>
          </a:p>
          <a:p>
            <a:pPr marL="355600" indent="0" algn="just">
              <a:buNone/>
            </a:pPr>
            <a:r>
              <a:rPr lang="ru-RU" dirty="0"/>
              <a:t>являются сказуемыми безличного предложения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471576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ДЕЕПРИЧАСТНЫЙ ОБОРОТ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Деепричастие с зависимыми от него словами образует </a:t>
            </a:r>
            <a:r>
              <a:rPr lang="ru-RU" b="1" dirty="0"/>
              <a:t>деепричастный оборот</a:t>
            </a:r>
            <a:r>
              <a:rPr lang="ru-RU" dirty="0"/>
              <a:t>, который выделяется запятыми: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Цепляясь саблями за поводья, гремя шпорами и торопясь</a:t>
            </a:r>
            <a:r>
              <a:rPr lang="ru-RU" i="1" dirty="0"/>
              <a:t>, слезали гусары, </a:t>
            </a:r>
            <a:r>
              <a:rPr lang="ru-RU" i="1" dirty="0">
                <a:solidFill>
                  <a:srgbClr val="FF0000"/>
                </a:solidFill>
              </a:rPr>
              <a:t>сами не зная</a:t>
            </a:r>
            <a:r>
              <a:rPr lang="ru-RU" i="1" dirty="0"/>
              <a:t>, что они будут делать.(</a:t>
            </a:r>
            <a:r>
              <a:rPr lang="ru-RU" dirty="0"/>
              <a:t>Толстой)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449920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ДЕЕПРИЧАСТИЯ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Схема морфологического разбора деепричастия </a:t>
            </a:r>
          </a:p>
          <a:p>
            <a:pPr marL="0" indent="0">
              <a:buNone/>
            </a:pPr>
            <a:r>
              <a:rPr lang="en-US" b="1" dirty="0" smtClean="0"/>
              <a:t>I.  </a:t>
            </a:r>
            <a:r>
              <a:rPr lang="ru-RU" b="1" dirty="0" smtClean="0"/>
              <a:t>Часть </a:t>
            </a:r>
            <a:r>
              <a:rPr lang="ru-RU" b="1" dirty="0"/>
              <a:t>речи</a:t>
            </a:r>
            <a:r>
              <a:rPr lang="ru-RU" dirty="0"/>
              <a:t>. Начальная форма </a:t>
            </a:r>
            <a:r>
              <a:rPr lang="en-US" sz="2800" dirty="0" smtClean="0"/>
              <a:t>(</a:t>
            </a:r>
            <a:r>
              <a:rPr lang="ru-RU" sz="2800" dirty="0" smtClean="0"/>
              <a:t>инфинитив</a:t>
            </a:r>
            <a:r>
              <a:rPr lang="ru-RU" sz="2800" dirty="0"/>
              <a:t>)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b="1" dirty="0"/>
              <a:t>II</a:t>
            </a:r>
            <a:r>
              <a:rPr lang="ru-RU" b="1" dirty="0"/>
              <a:t>. Морфологические признаки</a:t>
            </a:r>
            <a:r>
              <a:rPr lang="ru-RU" dirty="0"/>
              <a:t>:</a:t>
            </a:r>
          </a:p>
          <a:p>
            <a:pPr marL="542925" lvl="1" indent="-142875">
              <a:buFont typeface="+mj-lt"/>
              <a:buAutoNum type="arabicPeriod"/>
            </a:pPr>
            <a:r>
              <a:rPr lang="ru-RU" dirty="0"/>
              <a:t>вид (совершенный или несовершенный);</a:t>
            </a:r>
          </a:p>
          <a:p>
            <a:pPr marL="542925" lvl="1" indent="-142875">
              <a:buFont typeface="+mj-lt"/>
              <a:buAutoNum type="arabicPeriod"/>
            </a:pPr>
            <a:r>
              <a:rPr lang="ru-RU" dirty="0"/>
              <a:t>возвратное или невозвратное;</a:t>
            </a:r>
          </a:p>
          <a:p>
            <a:pPr marL="542925" lvl="1" indent="-142875">
              <a:buFont typeface="+mj-lt"/>
              <a:buAutoNum type="arabicPeriod"/>
            </a:pPr>
            <a:r>
              <a:rPr lang="ru-RU" dirty="0"/>
              <a:t>переходное или непереходное.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b="1" dirty="0" smtClean="0"/>
              <a:t>III.</a:t>
            </a:r>
            <a:r>
              <a:rPr lang="ru-RU" b="1" dirty="0" smtClean="0"/>
              <a:t>Синтаксическая </a:t>
            </a:r>
            <a:r>
              <a:rPr lang="ru-RU" b="1" dirty="0"/>
              <a:t>роль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58055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206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Проснувшись</a:t>
            </a:r>
            <a:r>
              <a:rPr lang="ru-RU" i="1" dirty="0"/>
              <a:t> </a:t>
            </a:r>
            <a:r>
              <a:rPr lang="ru-RU" i="1" dirty="0">
                <a:solidFill>
                  <a:srgbClr val="FF0000"/>
                </a:solidFill>
              </a:rPr>
              <a:t>рано, мы принялись будить товарищей</a:t>
            </a:r>
            <a:r>
              <a:rPr lang="ru-RU" i="1" dirty="0"/>
              <a:t>.</a:t>
            </a:r>
          </a:p>
          <a:p>
            <a:pPr marL="0" indent="0">
              <a:buNone/>
            </a:pPr>
            <a:r>
              <a:rPr lang="en-US" dirty="0" smtClean="0"/>
              <a:t>I.  </a:t>
            </a:r>
            <a:r>
              <a:rPr lang="ru-RU" i="1" dirty="0" smtClean="0">
                <a:solidFill>
                  <a:srgbClr val="FF0000"/>
                </a:solidFill>
              </a:rPr>
              <a:t>Проснувшись</a:t>
            </a:r>
            <a:r>
              <a:rPr lang="ru-RU" dirty="0" smtClean="0"/>
              <a:t> </a:t>
            </a:r>
            <a:r>
              <a:rPr lang="ru-RU" dirty="0"/>
              <a:t>–</a:t>
            </a:r>
            <a:r>
              <a:rPr lang="ru-RU" dirty="0" smtClean="0"/>
              <a:t> деепричастие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ru-RU" sz="2800" b="1" dirty="0" smtClean="0"/>
              <a:t>что </a:t>
            </a:r>
            <a:r>
              <a:rPr lang="ru-RU" sz="2800" b="1" dirty="0"/>
              <a:t>сделав?</a:t>
            </a:r>
            <a:r>
              <a:rPr lang="ru-RU" dirty="0"/>
              <a:t>). </a:t>
            </a:r>
          </a:p>
          <a:p>
            <a:pPr indent="0">
              <a:spcAft>
                <a:spcPts val="0"/>
              </a:spcAft>
              <a:buNone/>
            </a:pPr>
            <a:r>
              <a:rPr lang="ru-RU" dirty="0"/>
              <a:t>Начальная </a:t>
            </a:r>
            <a:r>
              <a:rPr lang="ru-RU" dirty="0" smtClean="0"/>
              <a:t>форма</a:t>
            </a:r>
            <a:r>
              <a:rPr lang="ru-RU" dirty="0"/>
              <a:t> –</a:t>
            </a:r>
            <a:r>
              <a:rPr lang="ru-RU" dirty="0" smtClean="0"/>
              <a:t> </a:t>
            </a:r>
            <a:r>
              <a:rPr lang="ru-RU" i="1" dirty="0">
                <a:solidFill>
                  <a:srgbClr val="FF0000"/>
                </a:solidFill>
              </a:rPr>
              <a:t>проснуться</a:t>
            </a:r>
            <a:r>
              <a:rPr lang="ru-RU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dirty="0"/>
              <a:t>II</a:t>
            </a:r>
            <a:r>
              <a:rPr lang="ru-RU" dirty="0"/>
              <a:t>. Морфологические признаки: совершенный вид, возвратное, непереходное.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III. В предложении — входит в состав обособленного обстоятельства.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3580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НАРЕЧИЕ</a:t>
            </a:r>
            <a:br>
              <a:rPr lang="ru-RU" sz="2800" dirty="0"/>
            </a:br>
            <a:r>
              <a:rPr lang="ru-RU" sz="2800" dirty="0"/>
              <a:t>ЗНАЧЕНИЕ И ГРАММАТИЧЕСКИЕ ПРИЗНАКИ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Общее лексическое значение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Самостоятельная </a:t>
            </a:r>
            <a:r>
              <a:rPr lang="ru-RU" b="1" dirty="0"/>
              <a:t>неизменяемая</a:t>
            </a:r>
            <a:r>
              <a:rPr lang="ru-RU" dirty="0"/>
              <a:t> часть речи, которая отвечает на вопросы: </a:t>
            </a:r>
            <a:r>
              <a:rPr lang="ru-RU" b="1" i="1" dirty="0">
                <a:solidFill>
                  <a:srgbClr val="FF0000"/>
                </a:solidFill>
              </a:rPr>
              <a:t>где? куда? когда? откуда? почему? зачем? как? сколько?</a:t>
            </a:r>
            <a:r>
              <a:rPr lang="ru-RU" dirty="0"/>
              <a:t> и др. и обозначает: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признак действия </a:t>
            </a:r>
            <a:r>
              <a:rPr lang="ru-RU" dirty="0"/>
              <a:t>(если примыкает к глаголу ила деепричастию):</a:t>
            </a:r>
          </a:p>
          <a:p>
            <a:pPr marL="714375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красиво</a:t>
            </a:r>
            <a:r>
              <a:rPr lang="ru-RU" i="1" dirty="0"/>
              <a:t> пишет, говорит </a:t>
            </a:r>
            <a:r>
              <a:rPr lang="ru-RU" i="1" dirty="0">
                <a:solidFill>
                  <a:srgbClr val="FF0000"/>
                </a:solidFill>
              </a:rPr>
              <a:t>быстро </a:t>
            </a:r>
          </a:p>
          <a:p>
            <a:pPr marL="714375" lvl="1" indent="0">
              <a:buNone/>
            </a:pPr>
            <a:r>
              <a:rPr lang="ru-RU" i="1" dirty="0"/>
              <a:t>посмотрев </a:t>
            </a:r>
            <a:r>
              <a:rPr lang="ru-RU" i="1" dirty="0">
                <a:solidFill>
                  <a:srgbClr val="FF0000"/>
                </a:solidFill>
              </a:rPr>
              <a:t>вниз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признак предмета </a:t>
            </a:r>
            <a:r>
              <a:rPr lang="ru-RU" dirty="0"/>
              <a:t>(если примыкают к существительному):</a:t>
            </a:r>
          </a:p>
          <a:p>
            <a:pPr marL="714375" lvl="1" indent="0">
              <a:buNone/>
            </a:pPr>
            <a:r>
              <a:rPr lang="ru-RU" i="1" dirty="0"/>
              <a:t>дверь </a:t>
            </a:r>
            <a:r>
              <a:rPr lang="ru-RU" i="1" dirty="0">
                <a:solidFill>
                  <a:srgbClr val="FF0000"/>
                </a:solidFill>
              </a:rPr>
              <a:t>направо</a:t>
            </a:r>
          </a:p>
          <a:p>
            <a:pPr marL="714375" lvl="1" indent="0">
              <a:buNone/>
            </a:pPr>
            <a:r>
              <a:rPr lang="ru-RU" i="1" dirty="0"/>
              <a:t>дом </a:t>
            </a:r>
            <a:r>
              <a:rPr lang="ru-RU" i="1" dirty="0">
                <a:solidFill>
                  <a:srgbClr val="FF0000"/>
                </a:solidFill>
              </a:rPr>
              <a:t>напротив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/>
              <a:t>признак признака </a:t>
            </a:r>
            <a:r>
              <a:rPr lang="ru-RU" dirty="0"/>
              <a:t>(если примыкает к прилагательному, наречию или причастию); </a:t>
            </a:r>
          </a:p>
          <a:p>
            <a:pPr marL="714375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очень</a:t>
            </a:r>
            <a:r>
              <a:rPr lang="ru-RU" i="1" dirty="0"/>
              <a:t> интересный </a:t>
            </a:r>
          </a:p>
          <a:p>
            <a:pPr marL="714375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хорошо</a:t>
            </a:r>
            <a:r>
              <a:rPr lang="ru-RU" i="1" dirty="0"/>
              <a:t> читающий </a:t>
            </a:r>
          </a:p>
          <a:p>
            <a:pPr marL="714375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весьма</a:t>
            </a:r>
            <a:r>
              <a:rPr lang="ru-RU" i="1" dirty="0"/>
              <a:t> удачно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6566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Синтаксическая </a:t>
            </a:r>
            <a:r>
              <a:rPr lang="ru-RU" dirty="0" smtClean="0"/>
              <a:t>роль наречия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В предложении –</a:t>
            </a:r>
            <a:r>
              <a:rPr lang="ru-RU" dirty="0" smtClean="0"/>
              <a:t> </a:t>
            </a:r>
            <a:r>
              <a:rPr lang="ru-RU" b="1" dirty="0"/>
              <a:t>обстоятельство</a:t>
            </a:r>
            <a:r>
              <a:rPr lang="ru-RU" dirty="0"/>
              <a:t>:</a:t>
            </a:r>
          </a:p>
          <a:p>
            <a:pPr marL="447675" indent="0">
              <a:spcAft>
                <a:spcPts val="0"/>
              </a:spcAft>
              <a:buNone/>
            </a:pPr>
            <a:r>
              <a:rPr lang="ru-RU" i="1" dirty="0"/>
              <a:t>Береги честь </a:t>
            </a:r>
            <a:r>
              <a:rPr lang="ru-RU" i="1" dirty="0">
                <a:solidFill>
                  <a:srgbClr val="FF0000"/>
                </a:solidFill>
              </a:rPr>
              <a:t>смолоду</a:t>
            </a:r>
            <a:r>
              <a:rPr lang="ru-RU" dirty="0"/>
              <a:t>. (Пословица)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Реже –</a:t>
            </a:r>
            <a:r>
              <a:rPr lang="ru-RU" dirty="0" smtClean="0"/>
              <a:t> </a:t>
            </a:r>
            <a:r>
              <a:rPr lang="ru-RU" b="1" dirty="0"/>
              <a:t>именное сказуемое, несогласованное определение</a:t>
            </a:r>
            <a:r>
              <a:rPr lang="ru-RU" dirty="0"/>
              <a:t> (если относится к существительному):</a:t>
            </a:r>
          </a:p>
          <a:p>
            <a:pPr marL="447675" indent="0">
              <a:spcAft>
                <a:spcPts val="0"/>
              </a:spcAft>
              <a:buNone/>
            </a:pPr>
            <a:r>
              <a:rPr lang="ru-RU" i="1" u="sng" dirty="0"/>
              <a:t>Яйца</a:t>
            </a:r>
            <a:r>
              <a:rPr lang="ru-RU" i="1" dirty="0"/>
              <a:t> </a:t>
            </a:r>
            <a:r>
              <a:rPr lang="ru-RU" i="1" u="dbl" dirty="0">
                <a:uFill>
                  <a:solidFill>
                    <a:schemeClr val="tx1"/>
                  </a:solidFill>
                </a:uFill>
              </a:rPr>
              <a:t>были</a:t>
            </a:r>
            <a:r>
              <a:rPr lang="ru-RU" i="1" dirty="0"/>
              <a:t> </a:t>
            </a: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всмятку</a:t>
            </a:r>
            <a:r>
              <a:rPr lang="ru-RU" i="1" dirty="0"/>
              <a:t>.</a:t>
            </a:r>
          </a:p>
          <a:p>
            <a:pPr marL="447675" indent="0">
              <a:spcAft>
                <a:spcPts val="0"/>
              </a:spcAft>
              <a:buNone/>
            </a:pPr>
            <a:r>
              <a:rPr lang="ru-RU" i="1" u="sng" dirty="0"/>
              <a:t>Яйца</a:t>
            </a:r>
            <a:r>
              <a:rPr lang="ru-RU" i="1" dirty="0"/>
              <a:t> </a:t>
            </a:r>
            <a:r>
              <a:rPr lang="ru-RU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всмятку</a:t>
            </a:r>
            <a:r>
              <a:rPr lang="ru-RU" i="1" dirty="0"/>
              <a:t> </a:t>
            </a:r>
            <a:r>
              <a:rPr lang="ru-RU" i="1" u="dbl" dirty="0">
                <a:uFill>
                  <a:solidFill>
                    <a:schemeClr val="tx1"/>
                  </a:solidFill>
                </a:uFill>
              </a:rPr>
              <a:t>полезны</a:t>
            </a:r>
            <a:r>
              <a:rPr lang="ru-RU" i="1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93186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СТЕПЕНИ СРАВНЕНИЯ НАРЕЧИЙ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Наречия с </a:t>
            </a:r>
            <a:r>
              <a:rPr lang="ru-RU" dirty="0" err="1"/>
              <a:t>суф</a:t>
            </a:r>
            <a:r>
              <a:rPr lang="ru-RU" dirty="0"/>
              <a:t>. </a:t>
            </a:r>
            <a:r>
              <a:rPr lang="ru-RU" b="1" i="1" dirty="0">
                <a:solidFill>
                  <a:srgbClr val="FF0000"/>
                </a:solidFill>
              </a:rPr>
              <a:t>-о, -е</a:t>
            </a:r>
            <a:r>
              <a:rPr lang="ru-RU" dirty="0"/>
              <a:t>, образованные от качественных прилагательных, могут иметь степени сравнения.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41266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СТЕПЕНИ СРАВНЕНИЯ НАРЕЧИЙ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Сравнительная степень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простая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-ее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/>
              <a:t>(</a:t>
            </a:r>
            <a:r>
              <a:rPr lang="ru-RU" b="1" i="1" dirty="0">
                <a:solidFill>
                  <a:srgbClr val="FF0000"/>
                </a:solidFill>
              </a:rPr>
              <a:t>-ей</a:t>
            </a:r>
            <a:r>
              <a:rPr lang="ru-RU" i="1" dirty="0"/>
              <a:t>): красив</a:t>
            </a:r>
            <a:r>
              <a:rPr lang="ru-RU" i="1" dirty="0">
                <a:solidFill>
                  <a:srgbClr val="FF0000"/>
                </a:solidFill>
              </a:rPr>
              <a:t>ее</a:t>
            </a:r>
            <a:r>
              <a:rPr lang="ru-RU" i="1" dirty="0"/>
              <a:t>, весел</a:t>
            </a:r>
            <a:r>
              <a:rPr lang="ru-RU" i="1" dirty="0">
                <a:solidFill>
                  <a:srgbClr val="FF0000"/>
                </a:solidFill>
              </a:rPr>
              <a:t>ей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-е</a:t>
            </a:r>
            <a:r>
              <a:rPr lang="ru-RU" i="1" dirty="0"/>
              <a:t>; шир</a:t>
            </a:r>
            <a:r>
              <a:rPr lang="ru-RU" i="1" dirty="0">
                <a:solidFill>
                  <a:srgbClr val="FF0000"/>
                </a:solidFill>
              </a:rPr>
              <a:t>е</a:t>
            </a:r>
            <a:r>
              <a:rPr lang="ru-RU" i="1" dirty="0"/>
              <a:t>, тиш</a:t>
            </a:r>
            <a:r>
              <a:rPr lang="ru-RU" i="1" dirty="0">
                <a:solidFill>
                  <a:srgbClr val="FF0000"/>
                </a:solidFill>
              </a:rPr>
              <a:t>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b="1" i="1" dirty="0" err="1">
                <a:solidFill>
                  <a:srgbClr val="FF0000"/>
                </a:solidFill>
              </a:rPr>
              <a:t>ше</a:t>
            </a:r>
            <a:r>
              <a:rPr lang="ru-RU" i="1" dirty="0"/>
              <a:t>: рань</a:t>
            </a:r>
            <a:r>
              <a:rPr lang="ru-RU" i="1" dirty="0">
                <a:solidFill>
                  <a:srgbClr val="FF0000"/>
                </a:solidFill>
              </a:rPr>
              <a:t>ше</a:t>
            </a:r>
            <a:r>
              <a:rPr lang="ru-RU" i="1" dirty="0"/>
              <a:t>, тонь</a:t>
            </a:r>
            <a:r>
              <a:rPr lang="ru-RU" i="1" dirty="0">
                <a:solidFill>
                  <a:srgbClr val="FF0000"/>
                </a:solidFill>
              </a:rPr>
              <a:t>ше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40711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СТЕПЕНИ СРАВНЕНИЯ НАРЕЧИЙ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составная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более</a:t>
            </a:r>
            <a:r>
              <a:rPr lang="ru-RU" dirty="0"/>
              <a:t> + исходная форма: </a:t>
            </a:r>
            <a:r>
              <a:rPr lang="ru-RU" i="1" dirty="0">
                <a:solidFill>
                  <a:srgbClr val="FF0000"/>
                </a:solidFill>
              </a:rPr>
              <a:t>более ярко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менее</a:t>
            </a:r>
            <a:r>
              <a:rPr lang="ru-RU" dirty="0"/>
              <a:t>+ исходная форма: </a:t>
            </a:r>
            <a:r>
              <a:rPr lang="ru-RU" i="1" dirty="0">
                <a:solidFill>
                  <a:srgbClr val="FF0000"/>
                </a:solidFill>
              </a:rPr>
              <a:t>менее горячо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18051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СТЕПЕНИ СРАВНЕНИЯ НАРЕЧИЙ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Превосходная степень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простая</a:t>
            </a:r>
            <a:r>
              <a:rPr lang="ru-RU" dirty="0"/>
              <a:t> (характерна только для единичных наречий): </a:t>
            </a: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b="1" i="1" dirty="0" err="1">
                <a:solidFill>
                  <a:srgbClr val="FF0000"/>
                </a:solidFill>
              </a:rPr>
              <a:t>ейше</a:t>
            </a:r>
            <a:r>
              <a:rPr lang="ru-RU" dirty="0"/>
              <a:t>, </a:t>
            </a: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b="1" i="1" dirty="0" err="1">
                <a:solidFill>
                  <a:srgbClr val="FF0000"/>
                </a:solidFill>
              </a:rPr>
              <a:t>айше</a:t>
            </a:r>
            <a:r>
              <a:rPr lang="ru-RU" dirty="0"/>
              <a:t>: строж</a:t>
            </a:r>
            <a:r>
              <a:rPr lang="ru-RU" i="1" dirty="0">
                <a:solidFill>
                  <a:srgbClr val="FF0000"/>
                </a:solidFill>
              </a:rPr>
              <a:t>айше</a:t>
            </a:r>
            <a:r>
              <a:rPr lang="ru-RU" dirty="0"/>
              <a:t>, ниж</a:t>
            </a:r>
            <a:r>
              <a:rPr lang="ru-RU" i="1" dirty="0">
                <a:solidFill>
                  <a:srgbClr val="FF0000"/>
                </a:solidFill>
              </a:rPr>
              <a:t>айше</a:t>
            </a:r>
            <a:r>
              <a:rPr lang="ru-RU" dirty="0"/>
              <a:t>, покорн</a:t>
            </a:r>
            <a:r>
              <a:rPr lang="ru-RU" i="1" dirty="0">
                <a:solidFill>
                  <a:srgbClr val="FF0000"/>
                </a:solidFill>
              </a:rPr>
              <a:t>ейше</a:t>
            </a:r>
            <a:r>
              <a:rPr lang="ru-RU" dirty="0"/>
              <a:t>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составная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простая сравнительная степень + </a:t>
            </a:r>
            <a:r>
              <a:rPr lang="ru-RU" b="1" i="1" dirty="0">
                <a:solidFill>
                  <a:srgbClr val="FF0000"/>
                </a:solidFill>
              </a:rPr>
              <a:t>наиболее, наименее всего, всех</a:t>
            </a:r>
            <a:r>
              <a:rPr lang="ru-RU" i="1" dirty="0">
                <a:solidFill>
                  <a:srgbClr val="FF0000"/>
                </a:solidFill>
              </a:rPr>
              <a:t>:</a:t>
            </a:r>
            <a:r>
              <a:rPr lang="ru-RU" dirty="0"/>
              <a:t> </a:t>
            </a:r>
            <a:r>
              <a:rPr lang="ru-RU" i="1" dirty="0">
                <a:solidFill>
                  <a:srgbClr val="FF0000"/>
                </a:solidFill>
              </a:rPr>
              <a:t>наиболее выгодно, наименее опасно, лучше всего, красивее всех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9140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Отличайте наречие в сравнительной степени от прилагательного в сравнительной степени: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Наречие</a:t>
            </a:r>
            <a:r>
              <a:rPr lang="ru-RU" dirty="0"/>
              <a:t> –</a:t>
            </a:r>
            <a:r>
              <a:rPr lang="ru-RU" dirty="0" smtClean="0"/>
              <a:t> </a:t>
            </a:r>
            <a:r>
              <a:rPr lang="ru-RU" dirty="0"/>
              <a:t>относится к глаголу, обозначает признаки действия, отвечает на вопрос </a:t>
            </a:r>
            <a:r>
              <a:rPr lang="ru-RU" b="1" i="1" dirty="0">
                <a:solidFill>
                  <a:srgbClr val="FF0000"/>
                </a:solidFill>
              </a:rPr>
              <a:t>как?</a:t>
            </a:r>
            <a:r>
              <a:rPr lang="ru-RU" dirty="0"/>
              <a:t>, является обстоятельством:</a:t>
            </a:r>
          </a:p>
          <a:p>
            <a:pPr marL="36195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Танцевать </a:t>
            </a:r>
            <a:r>
              <a:rPr lang="ru-RU" i="1" dirty="0">
                <a:solidFill>
                  <a:srgbClr val="FF0000"/>
                </a:solidFill>
              </a:rPr>
              <a:t>красивее</a:t>
            </a:r>
            <a:r>
              <a:rPr lang="ru-RU" dirty="0"/>
              <a:t>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П</a:t>
            </a:r>
            <a:r>
              <a:rPr lang="ru-RU" dirty="0" smtClean="0"/>
              <a:t>рилагательное </a:t>
            </a:r>
            <a:r>
              <a:rPr lang="ru-RU" dirty="0"/>
              <a:t>– </a:t>
            </a:r>
            <a:r>
              <a:rPr lang="ru-RU" dirty="0" smtClean="0"/>
              <a:t>относится </a:t>
            </a:r>
            <a:r>
              <a:rPr lang="ru-RU" dirty="0"/>
              <a:t>к существительному, обозначает признак предмета, отвечает на вопрос </a:t>
            </a:r>
            <a:r>
              <a:rPr lang="ru-RU" b="1" i="1" dirty="0">
                <a:solidFill>
                  <a:srgbClr val="FF0000"/>
                </a:solidFill>
              </a:rPr>
              <a:t>каков(-а, -о, -ы)?</a:t>
            </a:r>
            <a:r>
              <a:rPr lang="ru-RU" dirty="0"/>
              <a:t>, является сказуемым:</a:t>
            </a:r>
          </a:p>
          <a:p>
            <a:pPr marL="36195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Этот танец красивее.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11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Служебные части речи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Предлог</a:t>
            </a:r>
          </a:p>
          <a:p>
            <a:pPr marL="0" indent="0">
              <a:buNone/>
            </a:pPr>
            <a:r>
              <a:rPr lang="ru-RU" dirty="0"/>
              <a:t>Вместе с окончанием выражает зависимость существительного, местоимения, числительного от других слов в словосочетании: </a:t>
            </a:r>
            <a:r>
              <a:rPr lang="ru-RU" i="1" dirty="0">
                <a:solidFill>
                  <a:srgbClr val="FF0000"/>
                </a:solidFill>
              </a:rPr>
              <a:t>для, по, от, со, у, из-за, из-под, к, по, в, во, на, над, под, подо, между, о, об, при</a:t>
            </a:r>
            <a:r>
              <a:rPr lang="ru-RU" dirty="0"/>
              <a:t> и др.</a:t>
            </a:r>
          </a:p>
          <a:p>
            <a:pPr marL="0" indent="0" algn="just">
              <a:buNone/>
            </a:pPr>
            <a:r>
              <a:rPr lang="ru-RU" dirty="0"/>
              <a:t>служит для связи слов в словосочетании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2539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НАРЕЧИЙ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Схема морфологического разбора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b="1" dirty="0" smtClean="0"/>
              <a:t>Часть </a:t>
            </a:r>
            <a:r>
              <a:rPr lang="ru-RU" b="1" dirty="0"/>
              <a:t>речи</a:t>
            </a:r>
            <a:r>
              <a:rPr lang="ru-RU" dirty="0"/>
              <a:t>. Начальная форма (если наречие находится в форме степени сравнения)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b="1" dirty="0" smtClean="0"/>
              <a:t>Морфологические признаки: </a:t>
            </a:r>
            <a:r>
              <a:rPr lang="ru-RU" dirty="0" smtClean="0"/>
              <a:t>не изменяется, разряд </a:t>
            </a:r>
            <a:r>
              <a:rPr lang="ru-RU" dirty="0"/>
              <a:t>по </a:t>
            </a:r>
            <a:r>
              <a:rPr lang="ru-RU" dirty="0" smtClean="0"/>
              <a:t>значению, степень сравнения (если есть).</a:t>
            </a:r>
            <a:endParaRPr lang="ru-RU" dirty="0"/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b="1" dirty="0" smtClean="0"/>
              <a:t>Синтаксическая </a:t>
            </a:r>
            <a:r>
              <a:rPr lang="ru-RU" b="1" dirty="0"/>
              <a:t>роль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76245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Он хорошо говорил </a:t>
            </a:r>
            <a:r>
              <a:rPr lang="ru-RU" b="1" i="1" dirty="0">
                <a:solidFill>
                  <a:srgbClr val="FF0000"/>
                </a:solidFill>
              </a:rPr>
              <a:t>по-французски</a:t>
            </a:r>
            <a:r>
              <a:rPr lang="ru-RU" i="1" dirty="0">
                <a:solidFill>
                  <a:srgbClr val="FF0000"/>
                </a:solidFill>
              </a:rPr>
              <a:t>.</a:t>
            </a:r>
          </a:p>
          <a:p>
            <a:pPr marL="542925" indent="-542925">
              <a:spcAft>
                <a:spcPts val="0"/>
              </a:spcAft>
              <a:buFont typeface="+mj-lt"/>
              <a:buAutoNum type="romanUcPeriod"/>
            </a:pPr>
            <a:r>
              <a:rPr lang="ru-RU" i="1" dirty="0" smtClean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По-французски</a:t>
            </a:r>
            <a:r>
              <a:rPr lang="ru-RU" dirty="0" smtClean="0"/>
              <a:t> </a:t>
            </a:r>
            <a:r>
              <a:rPr lang="ru-RU" dirty="0"/>
              <a:t>— наречие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Морфологические </a:t>
            </a:r>
            <a:r>
              <a:rPr lang="ru-RU" dirty="0"/>
              <a:t>признаки: не </a:t>
            </a:r>
            <a:r>
              <a:rPr lang="ru-RU" dirty="0" smtClean="0"/>
              <a:t>изменяется, образа действия. </a:t>
            </a:r>
            <a:endParaRPr lang="ru-RU" dirty="0"/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В </a:t>
            </a:r>
            <a:r>
              <a:rPr lang="ru-RU" dirty="0"/>
              <a:t>предложении является </a:t>
            </a:r>
            <a:r>
              <a:rPr lang="ru-RU" dirty="0" smtClean="0"/>
              <a:t>обстоятельством </a:t>
            </a:r>
            <a:endParaRPr lang="ru-RU" dirty="0"/>
          </a:p>
          <a:p>
            <a:pPr marL="400050" lvl="1" indent="0">
              <a:buNone/>
            </a:pPr>
            <a:r>
              <a:rPr lang="en-US" dirty="0" smtClean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Говорил </a:t>
            </a:r>
            <a:r>
              <a:rPr lang="ru-RU" dirty="0" smtClean="0"/>
              <a:t>(</a:t>
            </a:r>
            <a:r>
              <a:rPr lang="ru-RU" dirty="0"/>
              <a:t>как?) </a:t>
            </a:r>
            <a:r>
              <a:rPr lang="ru-RU" i="1" u="dotDash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по-французски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1207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СЛОВА КАТЕГОРИИ СОСТОЯНИЯ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Обозначают: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состояние</a:t>
            </a:r>
            <a:r>
              <a:rPr lang="ru-RU" dirty="0"/>
              <a:t> человека, животных, природы:</a:t>
            </a:r>
            <a:r>
              <a:rPr lang="ru-RU" i="1" dirty="0">
                <a:solidFill>
                  <a:srgbClr val="FF0000"/>
                </a:solidFill>
              </a:rPr>
              <a:t> весело, скучно, морозно </a:t>
            </a:r>
            <a:r>
              <a:rPr lang="ru-RU" dirty="0"/>
              <a:t>и др.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необходимость, возможность, невозможность </a:t>
            </a:r>
            <a:r>
              <a:rPr lang="ru-RU" dirty="0"/>
              <a:t>действий: </a:t>
            </a:r>
            <a:r>
              <a:rPr lang="ru-RU" i="1" dirty="0">
                <a:solidFill>
                  <a:srgbClr val="FF0000"/>
                </a:solidFill>
              </a:rPr>
              <a:t>можно, нельзя, надо, нужно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 </a:t>
            </a:r>
            <a:endParaRPr lang="ru-RU" dirty="0" smtClean="0"/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Могут</a:t>
            </a:r>
            <a:r>
              <a:rPr lang="ru-RU" dirty="0" smtClean="0"/>
              <a:t> употребляться со связкой, которая служит для выражения </a:t>
            </a:r>
            <a:r>
              <a:rPr lang="ru-RU" b="1" dirty="0" smtClean="0"/>
              <a:t>наклонения и времени</a:t>
            </a:r>
            <a:r>
              <a:rPr lang="ru-RU" dirty="0" smtClean="0"/>
              <a:t>:</a:t>
            </a:r>
          </a:p>
          <a:p>
            <a:pPr marL="361950" indent="0">
              <a:spcAft>
                <a:spcPts val="0"/>
              </a:spcAft>
              <a:buNone/>
            </a:pPr>
            <a:r>
              <a:rPr lang="ru-RU" i="1" dirty="0" smtClean="0"/>
              <a:t>Нам </a:t>
            </a:r>
            <a:r>
              <a:rPr lang="ru-RU" i="1" dirty="0">
                <a:solidFill>
                  <a:srgbClr val="FF0000"/>
                </a:solidFill>
              </a:rPr>
              <a:t>весело</a:t>
            </a:r>
            <a:r>
              <a:rPr lang="ru-RU" i="1" dirty="0"/>
              <a:t>. Нам </a:t>
            </a:r>
            <a:r>
              <a:rPr lang="ru-RU" i="1" dirty="0">
                <a:solidFill>
                  <a:srgbClr val="FF0000"/>
                </a:solidFill>
              </a:rPr>
              <a:t>было весело</a:t>
            </a:r>
            <a:r>
              <a:rPr lang="ru-RU" i="1" dirty="0"/>
              <a:t>. Нам </a:t>
            </a:r>
            <a:r>
              <a:rPr lang="ru-RU" i="1" dirty="0">
                <a:solidFill>
                  <a:srgbClr val="FF0000"/>
                </a:solidFill>
              </a:rPr>
              <a:t>было бы весело</a:t>
            </a:r>
            <a:r>
              <a:rPr lang="ru-RU" dirty="0"/>
              <a:t>. </a:t>
            </a:r>
            <a:endParaRPr lang="en-US" dirty="0" smtClean="0"/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Могут</a:t>
            </a:r>
            <a:r>
              <a:rPr lang="ru-RU" dirty="0" smtClean="0"/>
              <a:t> </a:t>
            </a:r>
            <a:r>
              <a:rPr lang="ru-RU" dirty="0"/>
              <a:t>образовывать сравнительную степень:</a:t>
            </a:r>
          </a:p>
          <a:p>
            <a:pPr marL="361950" indent="0">
              <a:spcAft>
                <a:spcPts val="0"/>
              </a:spcAft>
              <a:buNone/>
            </a:pPr>
            <a:r>
              <a:rPr lang="ru-RU" i="1" dirty="0"/>
              <a:t>Нам будет </a:t>
            </a:r>
            <a:r>
              <a:rPr lang="ru-RU" i="1" dirty="0">
                <a:solidFill>
                  <a:srgbClr val="FF0000"/>
                </a:solidFill>
              </a:rPr>
              <a:t>веселее</a:t>
            </a:r>
            <a:r>
              <a:rPr lang="ru-RU" i="1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Синтаксическая роль </a:t>
            </a:r>
            <a:r>
              <a:rPr lang="ru-RU" dirty="0"/>
              <a:t>— употребляются в безличных предложениях, не зависят от других слов и являются </a:t>
            </a:r>
            <a:r>
              <a:rPr lang="ru-RU" b="1" dirty="0" smtClean="0"/>
              <a:t>сказуемым безличного предложения</a:t>
            </a:r>
            <a:r>
              <a:rPr lang="ru-RU" dirty="0"/>
              <a:t>:</a:t>
            </a:r>
          </a:p>
          <a:p>
            <a:pPr marL="361950" indent="0">
              <a:spcAft>
                <a:spcPts val="0"/>
              </a:spcAft>
              <a:buNone/>
            </a:pPr>
            <a:r>
              <a:rPr lang="ru-RU" i="1" dirty="0"/>
              <a:t>На улице </a:t>
            </a:r>
            <a:r>
              <a:rPr lang="ru-RU" i="1" u="dbl" dirty="0">
                <a:uFill>
                  <a:solidFill>
                    <a:schemeClr val="tx1"/>
                  </a:solidFill>
                </a:uFill>
              </a:rPr>
              <a:t>тепло</a:t>
            </a:r>
            <a:r>
              <a:rPr lang="ru-RU" i="1" dirty="0"/>
              <a:t> (пустынно, тихо, жарко).</a:t>
            </a:r>
          </a:p>
          <a:p>
            <a:pPr marL="361950" indent="0">
              <a:spcAft>
                <a:spcPts val="0"/>
              </a:spcAft>
              <a:buNone/>
            </a:pPr>
            <a:r>
              <a:rPr lang="ru-RU" i="1" dirty="0"/>
              <a:t>На улице </a:t>
            </a:r>
            <a:r>
              <a:rPr lang="ru-RU" i="1" u="dbl" dirty="0">
                <a:uFill>
                  <a:solidFill>
                    <a:schemeClr val="tx1"/>
                  </a:solidFill>
                </a:uFill>
              </a:rPr>
              <a:t>было</a:t>
            </a:r>
            <a:r>
              <a:rPr lang="ru-RU" i="1" dirty="0"/>
              <a:t> </a:t>
            </a:r>
            <a:r>
              <a:rPr lang="ru-RU" i="1" u="dbl" dirty="0">
                <a:uFill>
                  <a:solidFill>
                    <a:schemeClr val="tx1"/>
                  </a:solidFill>
                </a:uFill>
              </a:rPr>
              <a:t>тепло</a:t>
            </a:r>
            <a:r>
              <a:rPr lang="ru-RU" i="1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98028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ПРЕДЛОГИ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Предлог</a:t>
            </a:r>
            <a:r>
              <a:rPr lang="ru-RU" dirty="0"/>
              <a:t> –</a:t>
            </a:r>
            <a:r>
              <a:rPr lang="ru-RU" dirty="0" smtClean="0"/>
              <a:t> </a:t>
            </a:r>
            <a:r>
              <a:rPr lang="ru-RU" dirty="0"/>
              <a:t>служебная часть речи, которая выражает зависимость имен существительных, числительных и местоимении от других слов в словосочетании и предложении. Предлоги самостоятельно не являются членами предложения, однако входят в состав членов предложения.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99018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Смысловые отношения, выражаемые </a:t>
            </a:r>
            <a:r>
              <a:rPr lang="ru-RU" dirty="0" smtClean="0"/>
              <a:t>предлогами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Пространственные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к, в, у, за, под, из-за, из-под, до, мимо, вблизи, около </a:t>
            </a:r>
            <a:r>
              <a:rPr lang="ru-RU" dirty="0"/>
              <a:t>и др.: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/>
              <a:t>вышел из театра, растут вблизи речки, плавают в море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Временные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через, до, в течение, в продолжение, после </a:t>
            </a:r>
            <a:r>
              <a:rPr lang="ru-RU" dirty="0"/>
              <a:t>и др.: 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/>
              <a:t>бегаем по утрам, говорили в течение урока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Причинные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из-за, по, от, вследствие, ввиду, благодаря </a:t>
            </a:r>
            <a:r>
              <a:rPr lang="ru-RU" dirty="0"/>
              <a:t>и др.: 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/>
              <a:t>отсутствует из-за болезни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/>
              <a:t>экскурсия не состоялась ввиду плохой погоды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Целевые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для, за, по, ради, во </a:t>
            </a:r>
            <a:r>
              <a:rPr lang="ru-RU" dirty="0"/>
              <a:t>и др.: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/>
              <a:t>ради удовольствия, во имя победы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Объектные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о, об, про, насчет </a:t>
            </a:r>
            <a:r>
              <a:rPr lang="ru-RU" dirty="0"/>
              <a:t>и др.: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/>
              <a:t>скучать о родине, уплатили за покупку, узнал насчет учёбы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Уступительные</a:t>
            </a:r>
            <a:r>
              <a:rPr lang="ru-RU" i="1" dirty="0">
                <a:solidFill>
                  <a:srgbClr val="FF0000"/>
                </a:solidFill>
              </a:rPr>
              <a:t>: несмотря на, вопреки </a:t>
            </a:r>
            <a:r>
              <a:rPr lang="ru-RU" dirty="0"/>
              <a:t>и др.: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/>
              <a:t>зашел ,несмотря на непогоду, сделал вопреки советам</a:t>
            </a:r>
          </a:p>
          <a:p>
            <a:pPr marL="266700" indent="-266700">
              <a:spcAft>
                <a:spcPts val="0"/>
              </a:spcAft>
              <a:buNone/>
            </a:pPr>
            <a:r>
              <a:rPr lang="ru-RU" b="1" dirty="0"/>
              <a:t>Сравнительные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вроде, наподобие, с</a:t>
            </a:r>
            <a:r>
              <a:rPr lang="ru-RU" dirty="0"/>
              <a:t> и др.: </a:t>
            </a:r>
            <a:endParaRPr lang="en-US" dirty="0" smtClean="0"/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 smtClean="0"/>
              <a:t>фигура </a:t>
            </a:r>
            <a:r>
              <a:rPr lang="ru-RU" i="1" dirty="0"/>
              <a:t>вроде круга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34850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Примечание</a:t>
            </a:r>
            <a:r>
              <a:rPr lang="ru-RU" dirty="0"/>
              <a:t>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Одни </a:t>
            </a:r>
            <a:r>
              <a:rPr lang="ru-RU" dirty="0"/>
              <a:t>и те же предлоги могут участвовать в выражении различных смысловых отношений; 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sz="2800" i="1" dirty="0"/>
              <a:t>идти </a:t>
            </a:r>
            <a:r>
              <a:rPr lang="ru-RU" sz="2800" i="1" dirty="0">
                <a:solidFill>
                  <a:srgbClr val="FF0000"/>
                </a:solidFill>
              </a:rPr>
              <a:t>до</a:t>
            </a:r>
            <a:r>
              <a:rPr lang="ru-RU" sz="2800" i="1" dirty="0"/>
              <a:t> дома (пространственные)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sz="2800" i="1" dirty="0"/>
              <a:t>расстаться </a:t>
            </a:r>
            <a:r>
              <a:rPr lang="ru-RU" sz="2800" i="1" dirty="0">
                <a:solidFill>
                  <a:srgbClr val="FF0000"/>
                </a:solidFill>
              </a:rPr>
              <a:t>до</a:t>
            </a:r>
            <a:r>
              <a:rPr lang="ru-RU" sz="2800" i="1" dirty="0"/>
              <a:t> следующего утра (временные) 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sz="2800" i="1" dirty="0"/>
              <a:t>дотронуться </a:t>
            </a:r>
            <a:r>
              <a:rPr lang="ru-RU" sz="2800" i="1" dirty="0">
                <a:solidFill>
                  <a:srgbClr val="FF0000"/>
                </a:solidFill>
              </a:rPr>
              <a:t>до</a:t>
            </a:r>
            <a:r>
              <a:rPr lang="ru-RU" sz="2800" i="1" dirty="0"/>
              <a:t> руки (объектные)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694261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ПРЕДЛОГИ ПО СТРУКТУРЕ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Простые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к, от, у, около, благодаря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Сложные</a:t>
            </a:r>
            <a:r>
              <a:rPr lang="ru-RU" dirty="0" smtClean="0"/>
              <a:t>: состоят из двух частей, </a:t>
            </a:r>
            <a:r>
              <a:rPr lang="ru-RU" dirty="0" err="1" smtClean="0"/>
              <a:t>пишущихся</a:t>
            </a:r>
            <a:r>
              <a:rPr lang="ru-RU" dirty="0" smtClean="0"/>
              <a:t> через дефис</a:t>
            </a:r>
            <a:r>
              <a:rPr lang="ru-RU" dirty="0"/>
              <a:t> –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из-за, из-под, по-над, </a:t>
            </a:r>
            <a:r>
              <a:rPr lang="ru-RU" i="1" dirty="0" err="1" smtClean="0">
                <a:solidFill>
                  <a:srgbClr val="FF0000"/>
                </a:solidFill>
              </a:rPr>
              <a:t>по-за,для-ради</a:t>
            </a:r>
            <a:endParaRPr lang="ru-RU" i="1" dirty="0" smtClean="0">
              <a:solidFill>
                <a:srgbClr val="FF0000"/>
              </a:solidFill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Составные</a:t>
            </a:r>
            <a:r>
              <a:rPr lang="ru-RU" dirty="0"/>
              <a:t>: состоят из нескольких частей: </a:t>
            </a:r>
            <a:r>
              <a:rPr lang="ru-RU" i="1" dirty="0">
                <a:solidFill>
                  <a:srgbClr val="FF0000"/>
                </a:solidFill>
              </a:rPr>
              <a:t>несмотря на, невзирая на, в связи 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441902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ПРЕДЛОГИ ПО ПРОИСХОЖДЕНИЮ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Непроизводные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не образованы ни от каких частей речи: </a:t>
            </a:r>
            <a:r>
              <a:rPr lang="ru-RU" i="1" dirty="0">
                <a:solidFill>
                  <a:srgbClr val="FF0000"/>
                </a:solidFill>
              </a:rPr>
              <a:t>без, в, для, до, из-за, из-под, к, над, о, от, по, под, при, про, ради, с, у и др.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Производные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образованы путем перехода слов разных частей речи в предлоги: </a:t>
            </a:r>
            <a:endParaRPr lang="en-US" dirty="0" smtClean="0"/>
          </a:p>
          <a:p>
            <a:pPr marL="266700" indent="0">
              <a:spcAft>
                <a:spcPts val="0"/>
              </a:spcAft>
              <a:buNone/>
            </a:pPr>
            <a:r>
              <a:rPr lang="ru-RU" b="1" dirty="0" smtClean="0"/>
              <a:t>наречные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навстречу, вокруг, мимо 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b="1" dirty="0"/>
              <a:t>отыменные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ввиду, в течение, насчёт 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b="1" dirty="0"/>
              <a:t>отглагольные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благодаря, спустя, несмотря на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3103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Примечание!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Большинство производных предлогов омонимично самостоятельным частям речи, поэтому в предложении их необходимо разграничивать. </a:t>
            </a:r>
            <a:r>
              <a:rPr lang="ru-RU" b="1" dirty="0"/>
              <a:t>Производные предлоги</a:t>
            </a:r>
            <a:r>
              <a:rPr lang="ru-RU" dirty="0"/>
              <a:t>: </a:t>
            </a:r>
            <a:r>
              <a:rPr lang="ru-RU" b="1" dirty="0"/>
              <a:t>относятся</a:t>
            </a:r>
            <a:r>
              <a:rPr lang="ru-RU" dirty="0"/>
              <a:t> к существительному, местоимению, числительному: </a:t>
            </a:r>
            <a:r>
              <a:rPr lang="ru-RU" i="1" dirty="0"/>
              <a:t>Мальчик обежал </a:t>
            </a:r>
            <a:r>
              <a:rPr lang="ru-RU" i="1" dirty="0">
                <a:solidFill>
                  <a:srgbClr val="FF0000"/>
                </a:solidFill>
              </a:rPr>
              <a:t>вокруг дома</a:t>
            </a:r>
            <a:r>
              <a:rPr lang="ru-RU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Но</a:t>
            </a:r>
            <a:r>
              <a:rPr lang="ru-RU" dirty="0"/>
              <a:t>: </a:t>
            </a:r>
            <a:r>
              <a:rPr lang="ru-RU" i="1" dirty="0"/>
              <a:t>Мальчик обежал вокруг. Вокруг </a:t>
            </a:r>
            <a:r>
              <a:rPr lang="ru-RU" dirty="0"/>
              <a:t>— наречие,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н</a:t>
            </a:r>
            <a:r>
              <a:rPr lang="ru-RU" b="1" dirty="0" smtClean="0"/>
              <a:t>е </a:t>
            </a:r>
            <a:r>
              <a:rPr lang="ru-RU" b="1" dirty="0"/>
              <a:t>являются </a:t>
            </a:r>
            <a:r>
              <a:rPr lang="ru-RU" dirty="0"/>
              <a:t>отдельными членами предложения (к ним не ставится вопрос), </a:t>
            </a:r>
            <a:r>
              <a:rPr lang="ru-RU" b="1" dirty="0"/>
              <a:t>сами включаются </a:t>
            </a:r>
            <a:r>
              <a:rPr lang="ru-RU" dirty="0"/>
              <a:t>в падежный вопрос к существительному, местоимению, числительному: </a:t>
            </a:r>
            <a:r>
              <a:rPr lang="ru-RU" i="1" dirty="0"/>
              <a:t>Договорились (насчет чего?) </a:t>
            </a:r>
            <a:r>
              <a:rPr lang="ru-RU" i="1" dirty="0">
                <a:solidFill>
                  <a:srgbClr val="FF0000"/>
                </a:solidFill>
              </a:rPr>
              <a:t>насчет </a:t>
            </a:r>
            <a:r>
              <a:rPr lang="ru-RU" i="1" dirty="0"/>
              <a:t>похода</a:t>
            </a:r>
            <a:r>
              <a:rPr lang="ru-RU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могут быть </a:t>
            </a:r>
            <a:r>
              <a:rPr lang="ru-RU" dirty="0"/>
              <a:t>в ряде случаев заменены синонимичными им непроизводными предлогами либо опущены: </a:t>
            </a:r>
            <a:r>
              <a:rPr lang="ru-RU" i="1" dirty="0"/>
              <a:t>молчал </a:t>
            </a:r>
            <a:r>
              <a:rPr lang="ru-RU" i="1" dirty="0">
                <a:solidFill>
                  <a:srgbClr val="FF0000"/>
                </a:solidFill>
              </a:rPr>
              <a:t>в течение</a:t>
            </a:r>
            <a:r>
              <a:rPr lang="ru-RU" i="1" dirty="0"/>
              <a:t> дня – молчал </a:t>
            </a:r>
            <a:r>
              <a:rPr lang="ru-RU" i="1" dirty="0">
                <a:solidFill>
                  <a:srgbClr val="FF0000"/>
                </a:solidFill>
              </a:rPr>
              <a:t>весь</a:t>
            </a:r>
            <a:r>
              <a:rPr lang="ru-RU" i="1" dirty="0"/>
              <a:t> день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49603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ПРЕДЛОГА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Схема морфологического разбора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b="1" dirty="0" smtClean="0"/>
              <a:t>Часть </a:t>
            </a:r>
            <a:r>
              <a:rPr lang="ru-RU" b="1" dirty="0"/>
              <a:t>речи</a:t>
            </a:r>
            <a:r>
              <a:rPr lang="ru-RU" dirty="0"/>
              <a:t>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b="1" dirty="0" smtClean="0"/>
              <a:t>Морфологические признаки: </a:t>
            </a:r>
            <a:r>
              <a:rPr lang="ru-RU" dirty="0" smtClean="0"/>
              <a:t>разряд </a:t>
            </a:r>
            <a:r>
              <a:rPr lang="ru-RU" dirty="0"/>
              <a:t>по структуре (простой, сложный или составной</a:t>
            </a:r>
            <a:r>
              <a:rPr lang="ru-RU" dirty="0" smtClean="0"/>
              <a:t>), разряд </a:t>
            </a:r>
            <a:r>
              <a:rPr lang="ru-RU" dirty="0"/>
              <a:t>по происхождению (производный (наречный, отыменный, отглагольный) или непроизводный</a:t>
            </a:r>
            <a:r>
              <a:rPr lang="ru-RU" dirty="0" smtClean="0"/>
              <a:t>), со </a:t>
            </a:r>
            <a:r>
              <a:rPr lang="ru-RU" dirty="0"/>
              <a:t>словом в каком падеже </a:t>
            </a:r>
            <a:r>
              <a:rPr lang="ru-RU" dirty="0" smtClean="0"/>
              <a:t>употреблен, какие </a:t>
            </a:r>
            <a:r>
              <a:rPr lang="ru-RU" dirty="0"/>
              <a:t>отношения выражает.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b="1" dirty="0" smtClean="0"/>
              <a:t>В </a:t>
            </a:r>
            <a:r>
              <a:rPr lang="ru-RU" b="1" dirty="0"/>
              <a:t>состав какого члена предложения входит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46817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Союз</a:t>
            </a:r>
          </a:p>
          <a:p>
            <a:pPr marL="0" indent="0" algn="just">
              <a:buNone/>
            </a:pPr>
            <a:r>
              <a:rPr lang="ru-RU" dirty="0"/>
              <a:t>Связывает однородные члены предложения, части сложного предложения,</a:t>
            </a:r>
          </a:p>
          <a:p>
            <a:pPr marL="0" indent="0" algn="just">
              <a:buNone/>
            </a:pPr>
            <a:r>
              <a:rPr lang="ru-RU" dirty="0"/>
              <a:t>присоединяет предложение к предыдущему </a:t>
            </a:r>
            <a:r>
              <a:rPr lang="ru-RU" dirty="0" smtClean="0"/>
              <a:t>предложению: </a:t>
            </a:r>
            <a:r>
              <a:rPr lang="ru-RU" i="1" dirty="0">
                <a:solidFill>
                  <a:srgbClr val="FF0000"/>
                </a:solidFill>
              </a:rPr>
              <a:t>и, да, ни...ни, а, но; что, чтобы, потому что, если, словно, как будто </a:t>
            </a:r>
            <a:r>
              <a:rPr lang="ru-RU" dirty="0"/>
              <a:t>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1886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По небу бежали лёгкие облака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По</a:t>
            </a:r>
            <a:r>
              <a:rPr lang="ru-RU" dirty="0" smtClean="0"/>
              <a:t> </a:t>
            </a:r>
            <a:r>
              <a:rPr lang="ru-RU" i="1" dirty="0"/>
              <a:t>(небу) </a:t>
            </a:r>
            <a:r>
              <a:rPr lang="ru-RU" dirty="0"/>
              <a:t>– </a:t>
            </a:r>
            <a:r>
              <a:rPr lang="ru-RU" dirty="0" smtClean="0"/>
              <a:t>предлог</a:t>
            </a:r>
            <a:r>
              <a:rPr lang="ru-RU" dirty="0"/>
              <a:t>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Простой, непроизводный, употреблен </a:t>
            </a:r>
            <a:r>
              <a:rPr lang="ru-RU" dirty="0"/>
              <a:t>с существительным в дательном </a:t>
            </a:r>
            <a:r>
              <a:rPr lang="ru-RU" dirty="0" smtClean="0"/>
              <a:t>падеже, выражает </a:t>
            </a:r>
            <a:r>
              <a:rPr lang="ru-RU" dirty="0"/>
              <a:t>пространственные отношения.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/>
              <a:t>Вместе с существительным </a:t>
            </a:r>
            <a:r>
              <a:rPr lang="ru-RU" b="1" i="1" dirty="0">
                <a:solidFill>
                  <a:srgbClr val="FF0000"/>
                </a:solidFill>
              </a:rPr>
              <a:t>по </a:t>
            </a:r>
            <a:r>
              <a:rPr lang="ru-RU" dirty="0"/>
              <a:t>небу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dirty="0"/>
              <a:t>является обстоятельством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1040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Союзы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Служебная часть речи, которая связывает однородные члены предложения, части сложных предложений, предложения в тексте, части текста.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46917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Разновидности союзов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По происхождению: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b="1" dirty="0"/>
              <a:t>Непроизводные</a:t>
            </a:r>
            <a:r>
              <a:rPr lang="ru-RU" dirty="0"/>
              <a:t>: не образованы ни от каких других частей речи: </a:t>
            </a:r>
            <a:r>
              <a:rPr lang="ru-RU" i="1" dirty="0">
                <a:solidFill>
                  <a:srgbClr val="FF0000"/>
                </a:solidFill>
              </a:rPr>
              <a:t>и, да, ни...ни, а, но, или 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b="1" dirty="0"/>
              <a:t>Производные</a:t>
            </a:r>
            <a:r>
              <a:rPr lang="ru-RU" dirty="0"/>
              <a:t>: образованы путем перехода слов из других частей речи: 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тоже, также, зато, либо; что, как, когда, будто, так как, потом что; оттого что, вследствие того что; в то время как, с тех пор как; несмотря на то, что; невзирая на то, что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0537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Разновидности союзов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По употреблению</a:t>
            </a:r>
            <a:r>
              <a:rPr lang="ru-RU" dirty="0"/>
              <a:t>: </a:t>
            </a:r>
            <a:endParaRPr lang="ru-RU" dirty="0" smtClean="0"/>
          </a:p>
          <a:p>
            <a:pPr marL="266700" indent="0">
              <a:spcAft>
                <a:spcPts val="0"/>
              </a:spcAft>
              <a:buNone/>
            </a:pPr>
            <a:r>
              <a:rPr lang="ru-RU" b="1" dirty="0" smtClean="0"/>
              <a:t>одиночные</a:t>
            </a:r>
            <a:r>
              <a:rPr lang="ru-RU" dirty="0" smtClean="0"/>
              <a:t>: </a:t>
            </a:r>
            <a:r>
              <a:rPr lang="ru-RU" i="1" dirty="0">
                <a:solidFill>
                  <a:srgbClr val="FF0000"/>
                </a:solidFill>
              </a:rPr>
              <a:t>и, да, тоже, также, а, но, зато, однако, или, либо 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b="1" dirty="0" smtClean="0"/>
              <a:t>повторяющиеся</a:t>
            </a:r>
            <a:r>
              <a:rPr lang="ru-RU" dirty="0" smtClean="0"/>
              <a:t>: </a:t>
            </a:r>
            <a:r>
              <a:rPr lang="ru-RU" i="1" dirty="0">
                <a:solidFill>
                  <a:srgbClr val="FF0000"/>
                </a:solidFill>
              </a:rPr>
              <a:t>и… и, либо... либо, то... то, не то… не то, то ли… то ли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98928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Разновидности союзов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По составу: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b="1" dirty="0"/>
              <a:t>простые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и, да, ни...ни; а, но, однако, зато, или, либо, тоже, также; что, чтобы, когда, пока, если, хотя, как, будто, словно, точно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b="1" dirty="0"/>
              <a:t>парные</a:t>
            </a:r>
            <a:r>
              <a:rPr lang="ru-RU" dirty="0"/>
              <a:t> (двойные): </a:t>
            </a:r>
            <a:r>
              <a:rPr lang="ru-RU" i="1" dirty="0">
                <a:solidFill>
                  <a:srgbClr val="FF0000"/>
                </a:solidFill>
              </a:rPr>
              <a:t>как…, так и…; не только… но и…; не так…, как…; хотя и…, но…; но…; если не…, то…; не то чтобы…, но (а)…; не столько…, сколько…; насколько…, настолько… </a:t>
            </a:r>
            <a:r>
              <a:rPr lang="ru-RU" dirty="0"/>
              <a:t>и др.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b="1" dirty="0"/>
              <a:t>составные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так как, потому что, оттого что, ввиду того что, вследствие того что, в связи с тем что, для того чтобы, лишь только, с тех пор как, подобно тому как, как будто; несмотря на то, что…, невзирая на то, что…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1469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СОЮЗЫ ПО СИНТАКСИЧЕСКОЙ ФУНКЦИИ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Сочинительные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Обычно </a:t>
            </a:r>
            <a:r>
              <a:rPr lang="ru-RU" b="1" dirty="0" smtClean="0"/>
              <a:t>связывают:</a:t>
            </a:r>
            <a:endParaRPr lang="ru-RU" b="1" dirty="0"/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однородные члены предложения;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равноправные части сложного предложения;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предложения в тексте;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части текста.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Соединительные</a:t>
            </a:r>
            <a:r>
              <a:rPr lang="ru-RU" dirty="0"/>
              <a:t>: </a:t>
            </a:r>
            <a:r>
              <a:rPr lang="ru-RU" sz="2900" i="1" dirty="0">
                <a:solidFill>
                  <a:srgbClr val="FF0000"/>
                </a:solidFill>
              </a:rPr>
              <a:t>и, да( =и ), ни...ни, тоже, также, как… так и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Разделительные</a:t>
            </a:r>
            <a:r>
              <a:rPr lang="ru-RU" dirty="0"/>
              <a:t>: </a:t>
            </a:r>
            <a:r>
              <a:rPr lang="ru-RU" sz="2900" i="1" dirty="0">
                <a:solidFill>
                  <a:srgbClr val="FF0000"/>
                </a:solidFill>
              </a:rPr>
              <a:t>или , либо, то... то, не то... не то, то ли... то ли.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Противительные</a:t>
            </a:r>
            <a:r>
              <a:rPr lang="ru-RU" dirty="0"/>
              <a:t>: </a:t>
            </a:r>
            <a:r>
              <a:rPr lang="ru-RU" sz="2900" i="1" dirty="0">
                <a:solidFill>
                  <a:srgbClr val="FF0000"/>
                </a:solidFill>
              </a:rPr>
              <a:t>а, но, до, (=но), однако, же, зато. </a:t>
            </a:r>
            <a:endParaRPr lang="ru-RU" i="1" dirty="0">
              <a:solidFill>
                <a:srgbClr val="FF0000"/>
              </a:solidFill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Градационные</a:t>
            </a:r>
            <a:r>
              <a:rPr lang="ru-RU" dirty="0"/>
              <a:t>: </a:t>
            </a:r>
            <a:r>
              <a:rPr lang="ru-RU" sz="2900" i="1" dirty="0">
                <a:solidFill>
                  <a:srgbClr val="FF0000"/>
                </a:solidFill>
              </a:rPr>
              <a:t>не только … но и; не столько… сколько; не то чтобы не … а; не только… но и.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Пояснительные</a:t>
            </a:r>
            <a:r>
              <a:rPr lang="ru-RU" dirty="0"/>
              <a:t>: </a:t>
            </a:r>
            <a:r>
              <a:rPr lang="ru-RU" sz="2900" i="1" dirty="0">
                <a:solidFill>
                  <a:srgbClr val="FF0000"/>
                </a:solidFill>
              </a:rPr>
              <a:t>то есть, а именно, или (= то есть).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Присоединительные</a:t>
            </a:r>
            <a:r>
              <a:rPr lang="ru-RU" dirty="0"/>
              <a:t>: </a:t>
            </a:r>
            <a:r>
              <a:rPr lang="ru-RU" sz="2900" i="1" dirty="0">
                <a:solidFill>
                  <a:srgbClr val="FF0000"/>
                </a:solidFill>
              </a:rPr>
              <a:t>да и, причем, притом.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244542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Союзы по синтаксической функции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Подчинительные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Обычно связывают части сложноподчиненного предложения.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Изъяснительные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что, чтобы, как, будто, ли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Временные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когда, пока, едва, лишь, лишь только, с тех пор как, после того как, в то время когда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Причинные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так как, потому что, оттого что, ввиду того что, вследствие того что, в связи с тем что, благодаря тому что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Целевые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чтобы, для того чтобы, с тем чтобы, дабы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Уступительные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хотя, хоть, несмотря на то что; невзирая на то что; как ни…, пусть, пускай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Сравнительные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как, будто, как будто, словно, точно, подобно тому как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Следствия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так что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1563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СОЮЗА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Схема морфологического разбора 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b="1" dirty="0" smtClean="0"/>
              <a:t>Часть </a:t>
            </a:r>
            <a:r>
              <a:rPr lang="ru-RU" b="1" dirty="0"/>
              <a:t>речи</a:t>
            </a:r>
            <a:r>
              <a:rPr lang="ru-RU" dirty="0"/>
              <a:t>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b="1" dirty="0" smtClean="0"/>
              <a:t>Разряд</a:t>
            </a:r>
            <a:r>
              <a:rPr lang="ru-RU" b="1" dirty="0"/>
              <a:t>: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по синтаксической функции и значению;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по структуре и употреблению;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/>
              <a:t>по происхождению.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b="1" dirty="0" smtClean="0"/>
              <a:t>Какие </a:t>
            </a:r>
            <a:r>
              <a:rPr lang="ru-RU" b="1" dirty="0"/>
              <a:t>синтаксические единицы связывает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0378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У нас многое не получается, </a:t>
            </a:r>
            <a:r>
              <a:rPr lang="ru-RU" b="1" i="1" dirty="0">
                <a:solidFill>
                  <a:srgbClr val="FF0000"/>
                </a:solidFill>
              </a:rPr>
              <a:t>но</a:t>
            </a:r>
            <a:r>
              <a:rPr lang="ru-RU" i="1" dirty="0">
                <a:solidFill>
                  <a:srgbClr val="FF0000"/>
                </a:solidFill>
              </a:rPr>
              <a:t> мы не унываем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542925" indent="-542925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 </a:t>
            </a:r>
            <a:r>
              <a:rPr lang="ru-RU" b="1" dirty="0" smtClean="0"/>
              <a:t>Но</a:t>
            </a:r>
            <a:r>
              <a:rPr lang="ru-RU" dirty="0" smtClean="0"/>
              <a:t> </a:t>
            </a:r>
            <a:r>
              <a:rPr lang="ru-RU" dirty="0"/>
              <a:t>–</a:t>
            </a:r>
            <a:r>
              <a:rPr lang="ru-RU" dirty="0" smtClean="0"/>
              <a:t> </a:t>
            </a:r>
            <a:r>
              <a:rPr lang="ru-RU" dirty="0"/>
              <a:t>союз.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Морфологические </a:t>
            </a:r>
            <a:r>
              <a:rPr lang="ru-RU" dirty="0"/>
              <a:t>признаки: </a:t>
            </a:r>
            <a:endParaRPr lang="ru-RU" dirty="0" smtClean="0"/>
          </a:p>
          <a:p>
            <a:pPr marL="628650" lvl="1" indent="0">
              <a:buNone/>
            </a:pPr>
            <a:r>
              <a:rPr lang="ru-RU" dirty="0" smtClean="0"/>
              <a:t>сочинительный</a:t>
            </a:r>
            <a:r>
              <a:rPr lang="ru-RU" sz="2400" dirty="0"/>
              <a:t>,</a:t>
            </a:r>
          </a:p>
          <a:p>
            <a:pPr marL="628650" lvl="1" indent="0">
              <a:buNone/>
            </a:pPr>
            <a:r>
              <a:rPr lang="ru-RU" dirty="0"/>
              <a:t>противительный,</a:t>
            </a:r>
          </a:p>
          <a:p>
            <a:pPr marL="628650" lvl="1" indent="0">
              <a:buNone/>
            </a:pPr>
            <a:r>
              <a:rPr lang="ru-RU" dirty="0"/>
              <a:t>непроизводный.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Употреблён </a:t>
            </a:r>
            <a:r>
              <a:rPr lang="ru-RU" dirty="0"/>
              <a:t>для связи частей сложносочиненного предложения.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951664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ЧАСТИЦЫ И ИХ КЛАССИФИКАЦИЯ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Смысловые</a:t>
            </a:r>
            <a:r>
              <a:rPr lang="ru-RU" dirty="0"/>
              <a:t> – </a:t>
            </a:r>
            <a:r>
              <a:rPr lang="ru-RU" dirty="0" smtClean="0"/>
              <a:t>служат </a:t>
            </a:r>
            <a:r>
              <a:rPr lang="ru-RU" dirty="0"/>
              <a:t>для придания словам и предложениям различных дополнительных смысловых оттенков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Формообразующие</a:t>
            </a:r>
            <a:r>
              <a:rPr lang="ru-RU" dirty="0"/>
              <a:t> – </a:t>
            </a:r>
            <a:r>
              <a:rPr lang="ru-RU" dirty="0" smtClean="0"/>
              <a:t>служат </a:t>
            </a:r>
            <a:r>
              <a:rPr lang="ru-RU" dirty="0"/>
              <a:t>для образования граммати­ческих форм слова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647890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Частица</a:t>
            </a:r>
          </a:p>
          <a:p>
            <a:pPr marL="0" indent="0" algn="just">
              <a:buNone/>
            </a:pPr>
            <a:r>
              <a:rPr lang="ru-RU" dirty="0"/>
              <a:t>Вносит в предложение различные оттенки значения или образует грамматические формы: </a:t>
            </a:r>
            <a:r>
              <a:rPr lang="ru-RU" i="1" dirty="0">
                <a:solidFill>
                  <a:srgbClr val="FF0000"/>
                </a:solidFill>
              </a:rPr>
              <a:t>не, ни, даже, только, почти, ли, неужели, вряд ли, бы, пусть, пускай, давай </a:t>
            </a:r>
            <a:r>
              <a:rPr lang="ru-RU" dirty="0"/>
              <a:t>и др.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84512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76664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000" b="1" dirty="0"/>
              <a:t>Основные смысловые частицы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/>
              <a:t>Указательные</a:t>
            </a:r>
            <a:r>
              <a:rPr lang="ru-RU" sz="2000" dirty="0"/>
              <a:t>. Указывают на предметы, явления: </a:t>
            </a:r>
            <a:r>
              <a:rPr lang="ru-RU" sz="2000" i="1" dirty="0">
                <a:solidFill>
                  <a:srgbClr val="FF0000"/>
                </a:solidFill>
              </a:rPr>
              <a:t>вот, вон, это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/>
              <a:t>Уточняющие</a:t>
            </a:r>
            <a:r>
              <a:rPr lang="ru-RU" sz="2000" dirty="0"/>
              <a:t>. Уточняют какое-либо слово или выражение: </a:t>
            </a:r>
            <a:r>
              <a:rPr lang="ru-RU" sz="2000" i="1" dirty="0">
                <a:solidFill>
                  <a:srgbClr val="FF0000"/>
                </a:solidFill>
              </a:rPr>
              <a:t>именно, почти, точно, как раз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/>
              <a:t>Выделительно-ограничительные</a:t>
            </a:r>
            <a:r>
              <a:rPr lang="ru-RU" sz="2000" dirty="0"/>
              <a:t>. Придают слову или группе слов ограничительный оттенок: </a:t>
            </a:r>
            <a:r>
              <a:rPr lang="ru-RU" sz="2000" i="1" dirty="0">
                <a:solidFill>
                  <a:srgbClr val="FF0000"/>
                </a:solidFill>
              </a:rPr>
              <a:t>только, всего, лишь, исключительно, всего-навсего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/>
              <a:t>Усилительные</a:t>
            </a:r>
            <a:r>
              <a:rPr lang="ru-RU" sz="2000" dirty="0"/>
              <a:t>. Подчеркивают определенные слова: </a:t>
            </a:r>
            <a:r>
              <a:rPr lang="ru-RU" sz="2000" i="1" dirty="0" smtClean="0">
                <a:solidFill>
                  <a:srgbClr val="FF0000"/>
                </a:solidFill>
              </a:rPr>
              <a:t>даже, </a:t>
            </a:r>
            <a:r>
              <a:rPr lang="ru-RU" sz="2000" i="1" dirty="0">
                <a:solidFill>
                  <a:srgbClr val="FF0000"/>
                </a:solidFill>
              </a:rPr>
              <a:t>ведь, же, и, ни</a:t>
            </a:r>
            <a:r>
              <a:rPr lang="ru-RU" sz="2000" dirty="0"/>
              <a:t>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/>
              <a:t>Вопросительные</a:t>
            </a:r>
            <a:r>
              <a:rPr lang="ru-RU" sz="2000" dirty="0"/>
              <a:t>. Выражают вопрос в вопросительных пред­ложениях: </a:t>
            </a:r>
            <a:r>
              <a:rPr lang="ru-RU" sz="2000" i="1" dirty="0">
                <a:solidFill>
                  <a:srgbClr val="FF0000"/>
                </a:solidFill>
              </a:rPr>
              <a:t>разве, ли, неужели,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/>
              <a:t>Отрицательные</a:t>
            </a:r>
            <a:r>
              <a:rPr lang="ru-RU" sz="2000" dirty="0"/>
              <a:t>. Выражают отрицание: </a:t>
            </a:r>
            <a:r>
              <a:rPr lang="ru-RU" sz="2000" i="1" dirty="0">
                <a:solidFill>
                  <a:srgbClr val="FF0000"/>
                </a:solidFill>
              </a:rPr>
              <a:t>ни, нет, отнюдь не, вовсе не, далеко не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/>
              <a:t>Утвердительные</a:t>
            </a:r>
            <a:r>
              <a:rPr lang="ru-RU" sz="2000" dirty="0"/>
              <a:t>. Выражают утверждение: </a:t>
            </a:r>
            <a:r>
              <a:rPr lang="ru-RU" sz="2000" i="1" dirty="0">
                <a:solidFill>
                  <a:srgbClr val="FF0000"/>
                </a:solidFill>
              </a:rPr>
              <a:t>да, точно, так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/>
              <a:t>Сравнительные</a:t>
            </a:r>
            <a:r>
              <a:rPr lang="ru-RU" sz="2000" dirty="0"/>
              <a:t>. Выражают сравнение: </a:t>
            </a:r>
            <a:r>
              <a:rPr lang="ru-RU" sz="2000" i="1" dirty="0">
                <a:solidFill>
                  <a:srgbClr val="FF0000"/>
                </a:solidFill>
              </a:rPr>
              <a:t>как, словно, то, как будто, точно</a:t>
            </a:r>
            <a:r>
              <a:rPr lang="ru-RU" sz="2000" dirty="0"/>
              <a:t>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/>
              <a:t>Восклицательные</a:t>
            </a:r>
            <a:r>
              <a:rPr lang="ru-RU" sz="2000" dirty="0"/>
              <a:t>. Выражают </a:t>
            </a:r>
            <a:r>
              <a:rPr lang="ru-RU" sz="2000" dirty="0" smtClean="0"/>
              <a:t>эмоции: </a:t>
            </a:r>
            <a:r>
              <a:rPr lang="ru-RU" sz="2000" i="1" dirty="0">
                <a:solidFill>
                  <a:srgbClr val="FF0000"/>
                </a:solidFill>
              </a:rPr>
              <a:t>что за, как, о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572740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Формообразующие частицы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служат для образования форм наклонений глаголов 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dirty="0"/>
              <a:t>повелительного: </a:t>
            </a:r>
            <a:r>
              <a:rPr lang="ru-RU" i="1" dirty="0">
                <a:solidFill>
                  <a:srgbClr val="FF0000"/>
                </a:solidFill>
              </a:rPr>
              <a:t>пусть, </a:t>
            </a:r>
            <a:r>
              <a:rPr lang="ru-RU" i="1" dirty="0" smtClean="0">
                <a:solidFill>
                  <a:srgbClr val="FF0000"/>
                </a:solidFill>
              </a:rPr>
              <a:t>пускай, </a:t>
            </a:r>
            <a:r>
              <a:rPr lang="ru-RU" i="1" dirty="0">
                <a:solidFill>
                  <a:srgbClr val="FF0000"/>
                </a:solidFill>
              </a:rPr>
              <a:t>да, давай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dirty="0"/>
              <a:t>условного: </a:t>
            </a:r>
            <a:r>
              <a:rPr lang="ru-RU" i="1" dirty="0">
                <a:solidFill>
                  <a:srgbClr val="FF0000"/>
                </a:solidFill>
              </a:rPr>
              <a:t>бы, б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14020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ЧАСТИЦЫ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Схема морфологического разбора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/>
              <a:t>Часть речи.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/>
              <a:t>Разряд по значению.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0026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Зрительный зал был </a:t>
            </a:r>
            <a:r>
              <a:rPr lang="ru-RU" b="1" i="1" dirty="0">
                <a:solidFill>
                  <a:srgbClr val="FF0000"/>
                </a:solidFill>
              </a:rPr>
              <a:t>почти</a:t>
            </a:r>
            <a:r>
              <a:rPr lang="ru-RU" i="1" dirty="0">
                <a:solidFill>
                  <a:srgbClr val="FF0000"/>
                </a:solidFill>
              </a:rPr>
              <a:t> полон</a:t>
            </a:r>
            <a:r>
              <a:rPr lang="ru-RU" dirty="0"/>
              <a:t>.</a:t>
            </a:r>
          </a:p>
          <a:p>
            <a:pPr marL="447675" indent="-447675">
              <a:spcAft>
                <a:spcPts val="0"/>
              </a:spcAft>
              <a:buFont typeface="+mj-lt"/>
              <a:buAutoNum type="romanUcPeriod"/>
            </a:pPr>
            <a:r>
              <a:rPr lang="ru-RU" dirty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Почти</a:t>
            </a:r>
            <a:r>
              <a:rPr lang="ru-RU" dirty="0" smtClean="0"/>
              <a:t> </a:t>
            </a:r>
            <a:r>
              <a:rPr lang="ru-RU" dirty="0"/>
              <a:t>–</a:t>
            </a:r>
            <a:r>
              <a:rPr lang="ru-RU" dirty="0" smtClean="0"/>
              <a:t> </a:t>
            </a:r>
            <a:r>
              <a:rPr lang="ru-RU" dirty="0"/>
              <a:t>частица. 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Смысловая</a:t>
            </a:r>
            <a:r>
              <a:rPr lang="ru-RU" dirty="0"/>
              <a:t>, уточняющая.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6116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МЕЖДОМЕТИЕ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Особая неизменяемая часть речи, которая выражает, но не называет различные чувства и побуждения.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Не входит ни в служебные, ни в самостоятельные части речи.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Не изменяется, не является членом предложения.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25446175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Разряды междометий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 smtClean="0"/>
              <a:t>Эмоциональные</a:t>
            </a:r>
            <a:endParaRPr lang="ru-RU" dirty="0" smtClean="0"/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выражают</a:t>
            </a:r>
            <a:r>
              <a:rPr lang="ru-RU" dirty="0" smtClean="0"/>
              <a:t> чувства, различные эмоции – радость, страх, веселость, ужас, отчаяние, сожаление, недоумение, восхищение: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ах</a:t>
            </a:r>
            <a:r>
              <a:rPr lang="ru-RU" i="1" dirty="0">
                <a:solidFill>
                  <a:srgbClr val="FF0000"/>
                </a:solidFill>
              </a:rPr>
              <a:t>, ай, ба, о, ох, эх, эй, увы, ура, фу, фи, тьфу, шутка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50917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Разряды междометий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Императивные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выражают</a:t>
            </a:r>
            <a:r>
              <a:rPr lang="ru-RU" dirty="0"/>
              <a:t> зов, оклик, побуждение, запрещение, </a:t>
            </a:r>
            <a:r>
              <a:rPr lang="ru-RU" dirty="0" smtClean="0"/>
              <a:t>заверение</a:t>
            </a:r>
            <a:r>
              <a:rPr lang="ru-RU" dirty="0"/>
              <a:t> – </a:t>
            </a:r>
            <a:endParaRPr lang="ru-RU" dirty="0" smtClean="0"/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прочь</a:t>
            </a:r>
            <a:r>
              <a:rPr lang="ru-RU" i="1" dirty="0">
                <a:solidFill>
                  <a:srgbClr val="FF0000"/>
                </a:solidFill>
              </a:rPr>
              <a:t>, вон, тсс, цыц, ну, ну-ну, брысь, шабаш, здорово, ну-тка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13666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Разряды междометий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Этикетные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выражают</a:t>
            </a:r>
            <a:r>
              <a:rPr lang="ru-RU" dirty="0"/>
              <a:t> приветствие, прощание, просьбу, благодарность: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спасибо, пожалуйста, здравствуйте, до свидания, извините</a:t>
            </a:r>
          </a:p>
        </p:txBody>
      </p:sp>
    </p:spTree>
    <p:extLst>
      <p:ext uri="{BB962C8B-B14F-4D97-AF65-F5344CB8AC3E}">
        <p14:creationId xmlns:p14="http://schemas.microsoft.com/office/powerpoint/2010/main" xmlns="" val="21540247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Непроизводные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а, э, эх, увы, ох, ай, ах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Производные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Батюшки! Ужас! Брось! Извините!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92761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Примечание!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sz="2800" dirty="0"/>
              <a:t>Отличай междометия от </a:t>
            </a:r>
            <a:r>
              <a:rPr lang="ru-RU" sz="2800" dirty="0" smtClean="0"/>
              <a:t>звукоподражательных </a:t>
            </a:r>
            <a:r>
              <a:rPr lang="ru-RU" sz="2800" dirty="0"/>
              <a:t>слов: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Му-му</a:t>
            </a:r>
            <a:r>
              <a:rPr lang="ru-RU" i="1" dirty="0">
                <a:solidFill>
                  <a:srgbClr val="FF0000"/>
                </a:solidFill>
              </a:rPr>
              <a:t>! Мяу-мяу! Хлоп!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Динь-динь! Бах-бах!</a:t>
            </a:r>
          </a:p>
          <a:p>
            <a:pPr marL="26670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Гав-гав! Га-га-га!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10564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Междометие</a:t>
            </a:r>
          </a:p>
          <a:p>
            <a:pPr marL="0" indent="0" algn="just">
              <a:buNone/>
            </a:pPr>
            <a:r>
              <a:rPr lang="ru-RU" dirty="0"/>
              <a:t>Выражает различные чувства и побуждения, но не называет их : </a:t>
            </a:r>
            <a:r>
              <a:rPr lang="ru-RU" i="1" dirty="0">
                <a:solidFill>
                  <a:srgbClr val="FF0000"/>
                </a:solidFill>
              </a:rPr>
              <a:t>ах, ох, ай, эй, ну, ну-ну, ура, ба, прочь, тсс, шабаш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0046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МЕЖДОМЕТИЯ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Схема морфологического разбора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Часть </a:t>
            </a:r>
            <a:r>
              <a:rPr lang="ru-RU" dirty="0"/>
              <a:t>речи.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Разряд </a:t>
            </a:r>
            <a:r>
              <a:rPr lang="ru-RU" dirty="0"/>
              <a:t>по происхождению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/>
              <a:t>Разряд по значению.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06404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CFF8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>
                <a:solidFill>
                  <a:srgbClr val="FF0000"/>
                </a:solidFill>
              </a:rPr>
              <a:t>Тсс...</a:t>
            </a:r>
            <a:r>
              <a:rPr lang="ru-RU" i="1" dirty="0">
                <a:solidFill>
                  <a:srgbClr val="FF0000"/>
                </a:solidFill>
              </a:rPr>
              <a:t> Дети уже спят.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Тсс</a:t>
            </a:r>
            <a:r>
              <a:rPr lang="ru-RU" i="1" dirty="0">
                <a:solidFill>
                  <a:srgbClr val="FF0000"/>
                </a:solidFill>
              </a:rPr>
              <a:t>…</a:t>
            </a:r>
            <a:r>
              <a:rPr lang="ru-RU" dirty="0"/>
              <a:t> –</a:t>
            </a:r>
            <a:r>
              <a:rPr lang="ru-RU" dirty="0" smtClean="0"/>
              <a:t> </a:t>
            </a:r>
            <a:r>
              <a:rPr lang="ru-RU" dirty="0"/>
              <a:t>междометие.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Непроизводное, императивное. Выражает повеление замолчать.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901040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646"/>
            <a:ext cx="8229600" cy="1354162"/>
          </a:xfrm>
        </p:spPr>
        <p:txBody>
          <a:bodyPr>
            <a:noAutofit/>
          </a:bodyPr>
          <a:lstStyle/>
          <a:p>
            <a:r>
              <a:rPr lang="ru-RU" sz="3600" b="1" dirty="0"/>
              <a:t>Имя </a:t>
            </a:r>
            <a:r>
              <a:rPr lang="ru-RU" sz="3600" b="1" dirty="0" smtClean="0"/>
              <a:t>существительное</a:t>
            </a:r>
            <a:br>
              <a:rPr lang="ru-RU" sz="3600" b="1" dirty="0" smtClean="0"/>
            </a:br>
            <a:r>
              <a:rPr lang="ru-RU" sz="3600" dirty="0"/>
              <a:t>Значение и грамматические </a:t>
            </a:r>
            <a:r>
              <a:rPr lang="ru-RU" sz="3600" dirty="0" smtClean="0"/>
              <a:t>признаки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/>
              <a:t>Общее грамматическое значение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обозначает предмет</a:t>
            </a:r>
            <a:r>
              <a:rPr lang="ru-RU" dirty="0"/>
              <a:t>.</a:t>
            </a:r>
            <a:r>
              <a:rPr lang="ru-RU" dirty="0" smtClean="0"/>
              <a:t> </a:t>
            </a:r>
            <a:endParaRPr lang="en-US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отвечает </a:t>
            </a:r>
            <a:r>
              <a:rPr lang="ru-RU" dirty="0"/>
              <a:t>на вопросы </a:t>
            </a:r>
            <a:r>
              <a:rPr lang="ru-RU" i="1" dirty="0">
                <a:solidFill>
                  <a:srgbClr val="FF0000"/>
                </a:solidFill>
              </a:rPr>
              <a:t>кто? что</a:t>
            </a:r>
            <a:r>
              <a:rPr lang="ru-RU" i="1" dirty="0" smtClean="0">
                <a:solidFill>
                  <a:srgbClr val="FF0000"/>
                </a:solidFill>
              </a:rPr>
              <a:t>? </a:t>
            </a:r>
            <a:r>
              <a:rPr lang="ru-RU" dirty="0" smtClean="0"/>
              <a:t>и вопросы косвенных падежей.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27258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МОРФОЛОГИЯ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Изучает части речи, их общее лексическое значение, грамматические значения и формы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289328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Морфологические </a:t>
            </a:r>
            <a:r>
              <a:rPr lang="ru-RU" dirty="0" smtClean="0"/>
              <a:t>признаки</a:t>
            </a:r>
            <a:r>
              <a:rPr lang="en-US" dirty="0" smtClean="0"/>
              <a:t> </a:t>
            </a:r>
            <a:r>
              <a:rPr lang="ru-RU" dirty="0" smtClean="0"/>
              <a:t>имени существительного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Постоянные: </a:t>
            </a:r>
          </a:p>
          <a:p>
            <a:pPr marL="914400" lvl="1" indent="-514350">
              <a:buFont typeface="+mj-lt"/>
              <a:buAutoNum type="arabicParenR"/>
            </a:pPr>
            <a:r>
              <a:rPr lang="ru-RU" dirty="0" smtClean="0"/>
              <a:t>род </a:t>
            </a:r>
            <a:r>
              <a:rPr lang="ru-RU" dirty="0"/>
              <a:t>(мужской, </a:t>
            </a:r>
            <a:r>
              <a:rPr lang="ru-RU" dirty="0" smtClean="0"/>
              <a:t>женский, средний</a:t>
            </a:r>
            <a:r>
              <a:rPr lang="ru-RU" dirty="0"/>
              <a:t>, общий)</a:t>
            </a:r>
          </a:p>
          <a:p>
            <a:pPr marL="914400" lvl="1" indent="-514350">
              <a:buFont typeface="+mj-lt"/>
              <a:buAutoNum type="arabicParenR"/>
            </a:pPr>
            <a:r>
              <a:rPr lang="ru-RU" dirty="0"/>
              <a:t>тип склонения (1,2,3-е; разносклоняемые, несклоняемые).</a:t>
            </a:r>
          </a:p>
          <a:p>
            <a:pPr marL="0" indent="0">
              <a:buNone/>
            </a:pPr>
            <a:r>
              <a:rPr lang="ru-RU" b="1" dirty="0"/>
              <a:t>Непостоянные:</a:t>
            </a:r>
          </a:p>
          <a:p>
            <a:pPr marL="914400" lvl="1" indent="-514350">
              <a:buFont typeface="+mj-lt"/>
              <a:buAutoNum type="arabicParenR"/>
            </a:pPr>
            <a:r>
              <a:rPr lang="ru-RU" dirty="0"/>
              <a:t>форма числа (ед., мн., только ед., только мн.);</a:t>
            </a:r>
          </a:p>
          <a:p>
            <a:pPr marL="914400" lvl="1" indent="-514350">
              <a:buFont typeface="+mj-lt"/>
              <a:buAutoNum type="arabicParenR"/>
            </a:pPr>
            <a:r>
              <a:rPr lang="ru-RU" dirty="0"/>
              <a:t>форма падежа (И., Р., Д., В., Т., П.).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9228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Синтаксическая роль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имени </a:t>
            </a:r>
            <a:r>
              <a:rPr lang="ru-RU" dirty="0"/>
              <a:t>существительного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55600" indent="-355600" algn="just">
              <a:buFont typeface="+mj-lt"/>
              <a:buAutoNum type="arabicPeriod"/>
            </a:pPr>
            <a:r>
              <a:rPr lang="ru-RU" dirty="0"/>
              <a:t>Подлежащее (</a:t>
            </a:r>
            <a:r>
              <a:rPr lang="ru-RU" i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Книга</a:t>
            </a:r>
            <a:r>
              <a:rPr lang="ru-RU" dirty="0"/>
              <a:t> </a:t>
            </a:r>
            <a:r>
              <a:rPr lang="ru-RU" i="1" dirty="0"/>
              <a:t>– </a:t>
            </a:r>
            <a:r>
              <a:rPr lang="ru-RU" i="1" dirty="0" smtClean="0"/>
              <a:t>наш учитель</a:t>
            </a:r>
            <a:r>
              <a:rPr lang="ru-RU" dirty="0" smtClean="0"/>
              <a:t>).</a:t>
            </a:r>
            <a:endParaRPr lang="ru-RU" dirty="0"/>
          </a:p>
          <a:p>
            <a:pPr marL="355600" indent="-355600" algn="just">
              <a:buFont typeface="+mj-lt"/>
              <a:buAutoNum type="arabicPeriod"/>
            </a:pPr>
            <a:r>
              <a:rPr lang="ru-RU" dirty="0"/>
              <a:t>Дополнение (</a:t>
            </a:r>
            <a:r>
              <a:rPr lang="ru-RU" i="1" dirty="0"/>
              <a:t>Ученик читает </a:t>
            </a:r>
            <a:r>
              <a:rPr lang="ru-RU" i="1" u="dashLong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книгу</a:t>
            </a:r>
            <a:r>
              <a:rPr lang="ru-RU" dirty="0" smtClean="0"/>
              <a:t>).</a:t>
            </a:r>
            <a:endParaRPr lang="ru-RU" dirty="0"/>
          </a:p>
          <a:p>
            <a:pPr marL="355600" indent="-355600" algn="just">
              <a:buFont typeface="+mj-lt"/>
              <a:buAutoNum type="arabicPeriod"/>
            </a:pPr>
            <a:r>
              <a:rPr lang="ru-RU" dirty="0"/>
              <a:t>Именная часть составного сказуемого (</a:t>
            </a:r>
            <a:r>
              <a:rPr lang="ru-RU" i="1" dirty="0"/>
              <a:t>Книга – </a:t>
            </a:r>
            <a:r>
              <a:rPr lang="ru-RU" i="1" dirty="0" smtClean="0"/>
              <a:t>наш </a:t>
            </a: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учитель</a:t>
            </a:r>
            <a:r>
              <a:rPr lang="ru-RU" i="1" dirty="0"/>
              <a:t>. Он </a:t>
            </a:r>
            <a:r>
              <a:rPr lang="ru-RU" i="1" u="dbl" dirty="0">
                <a:uFill>
                  <a:solidFill>
                    <a:schemeClr val="tx1"/>
                  </a:solidFill>
                </a:uFill>
              </a:rPr>
              <a:t>был</a:t>
            </a:r>
            <a:r>
              <a:rPr lang="ru-RU" i="1" dirty="0"/>
              <a:t> </a:t>
            </a:r>
            <a:r>
              <a:rPr lang="ru-RU" i="1" u="dbl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доктором</a:t>
            </a:r>
            <a:r>
              <a:rPr lang="ru-RU" dirty="0" smtClean="0"/>
              <a:t>).</a:t>
            </a:r>
            <a:endParaRPr lang="ru-RU" dirty="0"/>
          </a:p>
          <a:p>
            <a:pPr marL="355600" indent="-355600" algn="just">
              <a:buFont typeface="+mj-lt"/>
              <a:buAutoNum type="arabicPeriod"/>
            </a:pPr>
            <a:r>
              <a:rPr lang="ru-RU" dirty="0"/>
              <a:t>Обстоятельство (</a:t>
            </a:r>
            <a:r>
              <a:rPr lang="ru-RU" i="1" dirty="0"/>
              <a:t>Об этом мы прочитали </a:t>
            </a:r>
            <a:r>
              <a:rPr lang="ru-RU" i="1" u="dotDash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в </a:t>
            </a:r>
            <a:r>
              <a:rPr lang="ru-RU" i="1" u="dotDash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книге</a:t>
            </a:r>
            <a:r>
              <a:rPr lang="ru-RU" dirty="0" smtClean="0"/>
              <a:t>).</a:t>
            </a:r>
            <a:endParaRPr lang="ru-RU" dirty="0"/>
          </a:p>
          <a:p>
            <a:pPr marL="355600" indent="-355600" algn="just">
              <a:buFont typeface="+mj-lt"/>
              <a:buAutoNum type="arabicPeriod"/>
            </a:pPr>
            <a:r>
              <a:rPr lang="ru-RU" dirty="0"/>
              <a:t>Несогласованное определение (</a:t>
            </a:r>
            <a:r>
              <a:rPr lang="ru-RU" i="1" dirty="0"/>
              <a:t>Клен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у калитки </a:t>
            </a:r>
            <a:r>
              <a:rPr lang="ru-RU" i="1" dirty="0" smtClean="0"/>
              <a:t>зазеленел</a:t>
            </a:r>
            <a:r>
              <a:rPr lang="ru-RU" dirty="0" smtClean="0"/>
              <a:t>).</a:t>
            </a:r>
            <a:endParaRPr lang="ru-RU" dirty="0"/>
          </a:p>
          <a:p>
            <a:pPr marL="355600" indent="-355600" algn="just">
              <a:buFont typeface="+mj-lt"/>
              <a:buAutoNum type="arabicPeriod"/>
            </a:pPr>
            <a:r>
              <a:rPr lang="ru-RU" dirty="0"/>
              <a:t>Приложение (</a:t>
            </a:r>
            <a:r>
              <a:rPr lang="ru-RU" i="1" dirty="0"/>
              <a:t>Я хочу увидеть реку </a:t>
            </a:r>
            <a:r>
              <a:rPr lang="ru-RU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Дон</a:t>
            </a:r>
            <a:r>
              <a:rPr lang="ru-RU" dirty="0" smtClean="0"/>
              <a:t>).</a:t>
            </a:r>
            <a:endParaRPr lang="ru-RU" dirty="0"/>
          </a:p>
          <a:p>
            <a:pPr marL="355600" indent="-355600" algn="just">
              <a:buFont typeface="+mj-lt"/>
              <a:buAutoNum type="arabicPeriod"/>
            </a:pPr>
            <a:r>
              <a:rPr lang="ru-RU" dirty="0"/>
              <a:t>Обращение (</a:t>
            </a:r>
            <a:r>
              <a:rPr lang="ru-RU" i="1" dirty="0"/>
              <a:t>Куда ты бежишь, </a:t>
            </a:r>
            <a:r>
              <a:rPr lang="ru-RU" i="1" dirty="0">
                <a:solidFill>
                  <a:srgbClr val="FF0000"/>
                </a:solidFill>
              </a:rPr>
              <a:t>ручеёк?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19559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ЛЕКСИКО-ГРАММАТИЧЕСКИЕ РАЗРЯДЫ ИМЕН СУЩЕСТВИТЕЛЬНЫХ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600" dirty="0" smtClean="0"/>
              <a:t>1.</a:t>
            </a:r>
            <a:r>
              <a:rPr lang="ru-RU" sz="3600" b="1" dirty="0" smtClean="0"/>
              <a:t>Нарицательные </a:t>
            </a:r>
            <a:r>
              <a:rPr lang="ru-RU" sz="3600" b="1" dirty="0"/>
              <a:t>и собственные: </a:t>
            </a:r>
          </a:p>
          <a:p>
            <a:pPr marL="269875" indent="0" algn="just">
              <a:buNone/>
            </a:pPr>
            <a:r>
              <a:rPr lang="ru-RU" b="1" dirty="0"/>
              <a:t>нарицательные</a:t>
            </a:r>
            <a:r>
              <a:rPr lang="ru-RU" dirty="0"/>
              <a:t> (пишутся с </a:t>
            </a:r>
            <a:r>
              <a:rPr lang="ru-RU" b="1" dirty="0"/>
              <a:t>маленькой буквы</a:t>
            </a:r>
            <a:r>
              <a:rPr lang="ru-RU" dirty="0" smtClean="0"/>
              <a:t>).</a:t>
            </a:r>
            <a:endParaRPr lang="ru-RU" dirty="0"/>
          </a:p>
          <a:p>
            <a:pPr marL="452438" indent="0" algn="just">
              <a:buNone/>
            </a:pPr>
            <a:r>
              <a:rPr lang="ru-RU" dirty="0"/>
              <a:t>обобщенные названия всех однородных предметов и явлений: </a:t>
            </a:r>
            <a:r>
              <a:rPr lang="ru-RU" i="1" dirty="0">
                <a:solidFill>
                  <a:srgbClr val="FF0000"/>
                </a:solidFill>
              </a:rPr>
              <a:t>собака, море, дождь, человек</a:t>
            </a:r>
          </a:p>
          <a:p>
            <a:pPr marL="269875" indent="0" algn="just">
              <a:buNone/>
            </a:pPr>
            <a:r>
              <a:rPr lang="ru-RU" b="1" dirty="0"/>
              <a:t>собственные</a:t>
            </a:r>
            <a:r>
              <a:rPr lang="ru-RU" dirty="0"/>
              <a:t> (пишутся всегда с </a:t>
            </a:r>
            <a:r>
              <a:rPr lang="ru-RU" b="1" dirty="0"/>
              <a:t>большой буквы</a:t>
            </a:r>
            <a:r>
              <a:rPr lang="ru-RU" dirty="0" smtClean="0"/>
              <a:t>).</a:t>
            </a:r>
            <a:endParaRPr lang="ru-RU" dirty="0"/>
          </a:p>
          <a:p>
            <a:pPr marL="452438" indent="0" algn="just">
              <a:buNone/>
            </a:pPr>
            <a:r>
              <a:rPr lang="ru-RU" dirty="0"/>
              <a:t>индивидуальные названия лиц, клички животных, географические, астрономические названия, названия единичных предметов для отличия их от других, однородных с ними предметов: </a:t>
            </a:r>
            <a:r>
              <a:rPr lang="ru-RU" i="1" dirty="0">
                <a:solidFill>
                  <a:srgbClr val="FF0000"/>
                </a:solidFill>
              </a:rPr>
              <a:t>Александр Сергеевич Пушкин, город Минск, Возрождение (эпоха), журнал «Юность»</a:t>
            </a:r>
          </a:p>
          <a:p>
            <a:pPr marL="452438" indent="0" algn="just">
              <a:buNone/>
            </a:pPr>
            <a:r>
              <a:rPr lang="ru-RU" dirty="0"/>
              <a:t>Названия газет, журналов, художественных произведений, предприятий, обществ берутся в кавычки.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490432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Лексико-грамматические разряды имен существительных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4500" dirty="0" smtClean="0"/>
              <a:t>2.</a:t>
            </a:r>
            <a:r>
              <a:rPr lang="ru-RU" sz="4500" b="1" dirty="0" smtClean="0"/>
              <a:t>Одушевленные </a:t>
            </a:r>
            <a:r>
              <a:rPr lang="ru-RU" sz="4500" b="1" dirty="0"/>
              <a:t>и неодушевленные:</a:t>
            </a:r>
          </a:p>
          <a:p>
            <a:pPr marL="269875" indent="0">
              <a:buNone/>
            </a:pPr>
            <a:r>
              <a:rPr lang="ru-RU" sz="3800" b="1" dirty="0" smtClean="0"/>
              <a:t>Одушевленные</a:t>
            </a:r>
            <a:endParaRPr lang="ru-RU" b="1" dirty="0"/>
          </a:p>
          <a:p>
            <a:pPr marL="452438" indent="0">
              <a:buNone/>
            </a:pPr>
            <a:r>
              <a:rPr lang="ru-RU" sz="3800" dirty="0"/>
              <a:t>названия живых существ; игрушек, механизмов, похожих на человека; названия мифических существ; названия шахматных и карточных фигур; слова </a:t>
            </a:r>
            <a:r>
              <a:rPr lang="ru-RU" sz="3800" i="1" dirty="0">
                <a:solidFill>
                  <a:srgbClr val="FF0000"/>
                </a:solidFill>
              </a:rPr>
              <a:t>мертвец, покойник, утопленник </a:t>
            </a:r>
            <a:r>
              <a:rPr lang="ru-RU" sz="3800" dirty="0"/>
              <a:t>(но не </a:t>
            </a:r>
            <a:r>
              <a:rPr lang="ru-RU" sz="3800" i="1" dirty="0">
                <a:solidFill>
                  <a:srgbClr val="FF0000"/>
                </a:solidFill>
              </a:rPr>
              <a:t>труп</a:t>
            </a:r>
            <a:r>
              <a:rPr lang="ru-RU" sz="3800" dirty="0"/>
              <a:t>). Отвечает на вопрос </a:t>
            </a:r>
            <a:r>
              <a:rPr lang="ru-RU" sz="3800" b="1" dirty="0"/>
              <a:t>кто?</a:t>
            </a:r>
            <a:r>
              <a:rPr lang="ru-RU" sz="3800" dirty="0"/>
              <a:t>: </a:t>
            </a:r>
            <a:r>
              <a:rPr lang="ru-RU" sz="3800" i="1" dirty="0">
                <a:solidFill>
                  <a:srgbClr val="FF0000"/>
                </a:solidFill>
              </a:rPr>
              <a:t>человек, котенок» птица, робот, домовой, чёрт, бес, ферзь, ладья, валет</a:t>
            </a:r>
          </a:p>
          <a:p>
            <a:pPr marL="269875" indent="0">
              <a:buNone/>
            </a:pPr>
            <a:r>
              <a:rPr lang="ru-RU" sz="3800" b="1" dirty="0" err="1"/>
              <a:t>В.п</a:t>
            </a:r>
            <a:r>
              <a:rPr lang="ru-RU" sz="3800" b="1" dirty="0"/>
              <a:t>. </a:t>
            </a:r>
            <a:r>
              <a:rPr lang="ru-RU" sz="3800" b="1" dirty="0" err="1"/>
              <a:t>мн.ч</a:t>
            </a:r>
            <a:r>
              <a:rPr lang="ru-RU" sz="3800" b="1" dirty="0"/>
              <a:t>. = </a:t>
            </a:r>
            <a:r>
              <a:rPr lang="ru-RU" sz="3800" b="1" dirty="0" err="1"/>
              <a:t>Р.п</a:t>
            </a:r>
            <a:r>
              <a:rPr lang="ru-RU" sz="3800" b="1" dirty="0" smtClean="0"/>
              <a:t>. </a:t>
            </a:r>
            <a:r>
              <a:rPr lang="ru-RU" sz="3800" b="1" dirty="0" err="1" smtClean="0"/>
              <a:t>мн.ч</a:t>
            </a:r>
            <a:r>
              <a:rPr lang="ru-RU" sz="3800" b="1" dirty="0"/>
              <a:t>.</a:t>
            </a:r>
          </a:p>
          <a:p>
            <a:pPr marL="452438" indent="0">
              <a:buNone/>
            </a:pPr>
            <a:r>
              <a:rPr lang="ru-RU" sz="3800" i="1" dirty="0" smtClean="0">
                <a:solidFill>
                  <a:srgbClr val="FF0000"/>
                </a:solidFill>
              </a:rPr>
              <a:t>вижу </a:t>
            </a:r>
            <a:r>
              <a:rPr lang="ru-RU" sz="3800" i="1" dirty="0">
                <a:solidFill>
                  <a:srgbClr val="FF0000"/>
                </a:solidFill>
              </a:rPr>
              <a:t>птиц, покойников </a:t>
            </a:r>
            <a:r>
              <a:rPr lang="ru-RU" sz="3800" dirty="0"/>
              <a:t>(</a:t>
            </a:r>
            <a:r>
              <a:rPr lang="ru-RU" sz="3800" dirty="0" err="1"/>
              <a:t>В.п</a:t>
            </a:r>
            <a:r>
              <a:rPr lang="ru-RU" sz="3800" dirty="0"/>
              <a:t>.)= </a:t>
            </a:r>
            <a:r>
              <a:rPr lang="ru-RU" sz="3800" i="1" dirty="0">
                <a:solidFill>
                  <a:srgbClr val="FF0000"/>
                </a:solidFill>
              </a:rPr>
              <a:t>нет птиц, покойников </a:t>
            </a:r>
            <a:r>
              <a:rPr lang="ru-RU" sz="3800" dirty="0"/>
              <a:t>(</a:t>
            </a:r>
            <a:r>
              <a:rPr lang="ru-RU" sz="3800" dirty="0" err="1"/>
              <a:t>Р.п</a:t>
            </a:r>
            <a:r>
              <a:rPr lang="ru-RU" sz="3800" dirty="0"/>
              <a:t>.)</a:t>
            </a:r>
          </a:p>
          <a:p>
            <a:pPr marL="269875" indent="0">
              <a:buNone/>
            </a:pPr>
            <a:r>
              <a:rPr lang="ru-RU" sz="4400" b="1" dirty="0" smtClean="0"/>
              <a:t>Неодушевленные</a:t>
            </a:r>
            <a:endParaRPr lang="ru-RU" sz="3800" dirty="0"/>
          </a:p>
          <a:p>
            <a:pPr marL="452438" indent="0">
              <a:buNone/>
            </a:pPr>
            <a:r>
              <a:rPr lang="ru-RU" sz="3800" dirty="0"/>
              <a:t>названия предметов неживой природы, растений, совокупность живых существ. Отвечает на вопрос </a:t>
            </a:r>
            <a:r>
              <a:rPr lang="ru-RU" sz="3800" b="1" dirty="0"/>
              <a:t>что?</a:t>
            </a:r>
            <a:r>
              <a:rPr lang="ru-RU" sz="3800" dirty="0"/>
              <a:t>: </a:t>
            </a:r>
            <a:r>
              <a:rPr lang="ru-RU" sz="3800" i="1" dirty="0">
                <a:solidFill>
                  <a:srgbClr val="FF0000"/>
                </a:solidFill>
              </a:rPr>
              <a:t>стул, книга, дерево, цветок, стая, армия</a:t>
            </a:r>
          </a:p>
          <a:p>
            <a:pPr marL="269875" indent="0">
              <a:buNone/>
            </a:pPr>
            <a:r>
              <a:rPr lang="ru-RU" sz="3800" b="1" dirty="0" err="1"/>
              <a:t>И.п</a:t>
            </a:r>
            <a:r>
              <a:rPr lang="ru-RU" sz="3800" b="1" dirty="0"/>
              <a:t>. </a:t>
            </a:r>
            <a:r>
              <a:rPr lang="ru-RU" sz="3800" b="1" dirty="0" err="1"/>
              <a:t>мн.ч</a:t>
            </a:r>
            <a:r>
              <a:rPr lang="ru-RU" sz="3800" b="1" dirty="0"/>
              <a:t>.= </a:t>
            </a:r>
            <a:r>
              <a:rPr lang="ru-RU" sz="3800" b="1" dirty="0" err="1"/>
              <a:t>В.п</a:t>
            </a:r>
            <a:r>
              <a:rPr lang="ru-RU" sz="3800" b="1" dirty="0"/>
              <a:t>. </a:t>
            </a:r>
            <a:r>
              <a:rPr lang="ru-RU" sz="3800" b="1" dirty="0" err="1"/>
              <a:t>мн.ч</a:t>
            </a:r>
            <a:r>
              <a:rPr lang="ru-RU" sz="3800" b="1" dirty="0"/>
              <a:t>.</a:t>
            </a:r>
          </a:p>
          <a:p>
            <a:pPr marL="452438" indent="0">
              <a:buNone/>
            </a:pPr>
            <a:r>
              <a:rPr lang="ru-RU" sz="3800" i="1" dirty="0">
                <a:solidFill>
                  <a:srgbClr val="FF0000"/>
                </a:solidFill>
              </a:rPr>
              <a:t>лежат книги </a:t>
            </a:r>
            <a:r>
              <a:rPr lang="ru-RU" sz="3800" dirty="0"/>
              <a:t>(</a:t>
            </a:r>
            <a:r>
              <a:rPr lang="ru-RU" sz="3800" dirty="0" err="1"/>
              <a:t>И.п</a:t>
            </a:r>
            <a:r>
              <a:rPr lang="ru-RU" sz="3800" dirty="0"/>
              <a:t>.) = </a:t>
            </a:r>
            <a:r>
              <a:rPr lang="ru-RU" sz="3800" i="1" dirty="0">
                <a:solidFill>
                  <a:srgbClr val="FF0000"/>
                </a:solidFill>
              </a:rPr>
              <a:t>вижу книги </a:t>
            </a:r>
            <a:r>
              <a:rPr lang="ru-RU" sz="3800" dirty="0"/>
              <a:t>(</a:t>
            </a:r>
            <a:r>
              <a:rPr lang="ru-RU" sz="3800" dirty="0" err="1"/>
              <a:t>В.п</a:t>
            </a:r>
            <a:r>
              <a:rPr lang="ru-RU" sz="3800" dirty="0"/>
              <a:t>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15471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Конкретные, абстрактные, вещественные, собирательные: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Конкретные существительные</a:t>
            </a:r>
            <a:endParaRPr lang="ru-RU" b="1" dirty="0"/>
          </a:p>
          <a:p>
            <a:pPr marL="269875" indent="0">
              <a:buNone/>
            </a:pPr>
            <a:r>
              <a:rPr lang="ru-RU" dirty="0"/>
              <a:t>обозначают предметы и явления действительности, поддающиеся счету. </a:t>
            </a:r>
            <a:r>
              <a:rPr lang="ru-RU" dirty="0" smtClean="0"/>
              <a:t>Обычно </a:t>
            </a:r>
            <a:r>
              <a:rPr lang="ru-RU" dirty="0"/>
              <a:t>имеют формы и </a:t>
            </a:r>
            <a:r>
              <a:rPr lang="ru-RU" dirty="0" smtClean="0"/>
              <a:t>единственного, </a:t>
            </a:r>
            <a:r>
              <a:rPr lang="ru-RU" dirty="0"/>
              <a:t>и множественного числа: </a:t>
            </a:r>
          </a:p>
          <a:p>
            <a:pPr marL="452438" indent="0">
              <a:buNone/>
            </a:pPr>
            <a:r>
              <a:rPr lang="ru-RU" i="1" dirty="0">
                <a:solidFill>
                  <a:srgbClr val="FF0000"/>
                </a:solidFill>
              </a:rPr>
              <a:t>предмет, ночь, дерево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7002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Абстрактные существительные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абстрактные понятия (качество, состояние, действие и т.п.). Обычно не поддаются счету и употребляются в форме только единственного или только множественного числа: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ненависть, красота, доброта</a:t>
            </a:r>
          </a:p>
          <a:p>
            <a:pPr>
              <a:spcAft>
                <a:spcPts val="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8704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Вещественные существительные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69875" algn="l"/>
                <a:tab pos="452438" algn="l"/>
              </a:tabLst>
            </a:pPr>
            <a:r>
              <a:rPr lang="ru-RU" dirty="0"/>
              <a:t>однородные по составу вещества, поддающиеся делению, измерению, но не счету (химические элементы и соединения, полезные ископаемые, стройматериалы, пищевые продукты, лекарства и т.п.). Обычно употребляются в форме только единственного или только множественного числа:</a:t>
            </a:r>
          </a:p>
          <a:p>
            <a:pPr marL="269875" indent="0">
              <a:buNone/>
            </a:pPr>
            <a:r>
              <a:rPr lang="ru-RU" i="1" dirty="0">
                <a:solidFill>
                  <a:srgbClr val="FF0000"/>
                </a:solidFill>
              </a:rPr>
              <a:t>водород, серебро, мука, анальгин </a:t>
            </a:r>
          </a:p>
        </p:txBody>
      </p:sp>
    </p:spTree>
    <p:extLst>
      <p:ext uri="{BB962C8B-B14F-4D97-AF65-F5344CB8AC3E}">
        <p14:creationId xmlns:p14="http://schemas.microsoft.com/office/powerpoint/2010/main" xmlns="" val="34526167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Собирательные существительные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совокупность однородных предметов, лиц, существ как единое целое. Употребляются в форме только единственного числа, т.к. не поддаются счету: </a:t>
            </a:r>
            <a:r>
              <a:rPr lang="ru-RU" i="1" dirty="0">
                <a:solidFill>
                  <a:srgbClr val="FF0000"/>
                </a:solidFill>
              </a:rPr>
              <a:t>молодёжь, студенчество, </a:t>
            </a:r>
            <a:r>
              <a:rPr lang="ru-RU" i="1" dirty="0" smtClean="0">
                <a:solidFill>
                  <a:srgbClr val="FF0000"/>
                </a:solidFill>
              </a:rPr>
              <a:t>листва</a:t>
            </a:r>
            <a:endParaRPr lang="ru-RU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>слова, обозначающие какую-то </a:t>
            </a:r>
            <a:r>
              <a:rPr lang="ru-RU" b="1" dirty="0"/>
              <a:t>часть от общего </a:t>
            </a:r>
            <a:r>
              <a:rPr lang="ru-RU" dirty="0"/>
              <a:t>(</a:t>
            </a:r>
            <a:r>
              <a:rPr lang="ru-RU" i="1" dirty="0">
                <a:solidFill>
                  <a:srgbClr val="FF0000"/>
                </a:solidFill>
              </a:rPr>
              <a:t>взвод, табун, группа, отряд</a:t>
            </a:r>
            <a:r>
              <a:rPr lang="ru-RU" dirty="0"/>
              <a:t>) являются конкретными, поддаются счету (</a:t>
            </a:r>
            <a:r>
              <a:rPr lang="ru-RU" i="1" dirty="0">
                <a:solidFill>
                  <a:srgbClr val="FF0000"/>
                </a:solidFill>
              </a:rPr>
              <a:t>две группы</a:t>
            </a:r>
            <a:r>
              <a:rPr lang="ru-RU" dirty="0"/>
              <a:t>), могут употребляться в форме единственного и множественного числа (</a:t>
            </a:r>
            <a:r>
              <a:rPr lang="ru-RU" i="1" dirty="0">
                <a:solidFill>
                  <a:srgbClr val="FF0000"/>
                </a:solidFill>
              </a:rPr>
              <a:t>отряды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99555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РОД ИМЕН СУЩЕСТВИТЕЛЬНЫХ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Мужской </a:t>
            </a:r>
            <a:r>
              <a:rPr lang="ru-RU" b="1" i="1" dirty="0">
                <a:solidFill>
                  <a:srgbClr val="FF0000"/>
                </a:solidFill>
              </a:rPr>
              <a:t>(он, мой)</a:t>
            </a:r>
          </a:p>
          <a:p>
            <a:pPr marL="0" indent="0">
              <a:buNone/>
            </a:pPr>
            <a:r>
              <a:rPr lang="ru-RU" dirty="0"/>
              <a:t>в </a:t>
            </a:r>
            <a:r>
              <a:rPr lang="ru-RU" dirty="0" err="1"/>
              <a:t>И.п</a:t>
            </a:r>
            <a:r>
              <a:rPr lang="ru-RU" dirty="0"/>
              <a:t>. </a:t>
            </a:r>
            <a:r>
              <a:rPr lang="ru-RU" dirty="0" err="1"/>
              <a:t>ед.ч</a:t>
            </a:r>
            <a:r>
              <a:rPr lang="ru-RU" dirty="0"/>
              <a:t>. </a:t>
            </a:r>
            <a:r>
              <a:rPr lang="ru-RU" dirty="0" smtClean="0"/>
              <a:t>– </a:t>
            </a:r>
            <a:r>
              <a:rPr lang="ru-RU" i="1" dirty="0">
                <a:solidFill>
                  <a:srgbClr val="FF0000"/>
                </a:solidFill>
              </a:rPr>
              <a:t>□; -а, -я, -о, -е,-ой, -</a:t>
            </a:r>
            <a:r>
              <a:rPr lang="ru-RU" i="1" dirty="0" err="1">
                <a:solidFill>
                  <a:srgbClr val="FF0000"/>
                </a:solidFill>
              </a:rPr>
              <a:t>ий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>
                <a:solidFill>
                  <a:srgbClr val="FF0000"/>
                </a:solidFill>
              </a:rPr>
              <a:t>ый</a:t>
            </a:r>
            <a:endParaRPr lang="ru-RU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4589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Род имен существительных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Женский </a:t>
            </a:r>
            <a:r>
              <a:rPr lang="ru-RU" b="1" i="1" dirty="0">
                <a:solidFill>
                  <a:srgbClr val="FF0000"/>
                </a:solidFill>
              </a:rPr>
              <a:t>(она, моя)</a:t>
            </a:r>
          </a:p>
          <a:p>
            <a:pPr marL="0" indent="0">
              <a:buNone/>
            </a:pPr>
            <a:r>
              <a:rPr lang="ru-RU" dirty="0"/>
              <a:t>в </a:t>
            </a:r>
            <a:r>
              <a:rPr lang="ru-RU" dirty="0" err="1"/>
              <a:t>И.п</a:t>
            </a:r>
            <a:r>
              <a:rPr lang="ru-RU" dirty="0"/>
              <a:t>. </a:t>
            </a:r>
            <a:r>
              <a:rPr lang="ru-RU" dirty="0" err="1"/>
              <a:t>ед.ч</a:t>
            </a:r>
            <a:r>
              <a:rPr lang="ru-RU" dirty="0"/>
              <a:t>. – </a:t>
            </a:r>
            <a:r>
              <a:rPr lang="ru-RU" b="1" i="1" dirty="0">
                <a:solidFill>
                  <a:srgbClr val="FF0000"/>
                </a:solidFill>
              </a:rPr>
              <a:t>-а, -я, □, -</a:t>
            </a:r>
            <a:r>
              <a:rPr lang="ru-RU" b="1" i="1" dirty="0" err="1">
                <a:solidFill>
                  <a:srgbClr val="FF0000"/>
                </a:solidFill>
              </a:rPr>
              <a:t>ая</a:t>
            </a:r>
            <a:r>
              <a:rPr lang="ru-RU" b="1" i="1" dirty="0">
                <a:solidFill>
                  <a:srgbClr val="FF0000"/>
                </a:solidFill>
              </a:rPr>
              <a:t>, -</a:t>
            </a:r>
            <a:r>
              <a:rPr lang="ru-RU" b="1" i="1" dirty="0" err="1">
                <a:solidFill>
                  <a:srgbClr val="FF0000"/>
                </a:solidFill>
              </a:rPr>
              <a:t>яя</a:t>
            </a:r>
            <a:endParaRPr lang="ru-RU" b="1" i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50296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/>
              <a:t>Самостоятельные части речи</a:t>
            </a:r>
            <a:r>
              <a:rPr lang="ru-RU" dirty="0" smtClean="0"/>
              <a:t> называют </a:t>
            </a:r>
            <a:r>
              <a:rPr lang="ru-RU" dirty="0"/>
              <a:t>предметы, признаки, свойства, количества, состояния или указывают на них. В предложении </a:t>
            </a:r>
            <a:r>
              <a:rPr lang="en-US" dirty="0" smtClean="0"/>
              <a:t>– </a:t>
            </a:r>
            <a:r>
              <a:rPr lang="ru-RU" dirty="0" smtClean="0"/>
              <a:t>главные </a:t>
            </a:r>
            <a:r>
              <a:rPr lang="ru-RU" dirty="0"/>
              <a:t>или второстепенные члены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799043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Род имен существительных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Средний</a:t>
            </a:r>
            <a:r>
              <a:rPr lang="ru-RU" dirty="0" smtClean="0"/>
              <a:t> </a:t>
            </a:r>
            <a:r>
              <a:rPr lang="ru-RU" b="1" i="1" dirty="0">
                <a:solidFill>
                  <a:srgbClr val="FF0000"/>
                </a:solidFill>
              </a:rPr>
              <a:t>(оно, моё)</a:t>
            </a:r>
          </a:p>
          <a:p>
            <a:pPr marL="0" indent="0">
              <a:buNone/>
            </a:pPr>
            <a:r>
              <a:rPr lang="ru-RU" dirty="0"/>
              <a:t>в </a:t>
            </a:r>
            <a:r>
              <a:rPr lang="ru-RU" dirty="0" err="1"/>
              <a:t>И.п</a:t>
            </a:r>
            <a:r>
              <a:rPr lang="ru-RU" dirty="0"/>
              <a:t>. </a:t>
            </a:r>
            <a:r>
              <a:rPr lang="ru-RU" dirty="0" err="1"/>
              <a:t>ед.ч</a:t>
            </a:r>
            <a:r>
              <a:rPr lang="ru-RU" dirty="0"/>
              <a:t>. – </a:t>
            </a:r>
            <a:r>
              <a:rPr lang="ru-RU" b="1" i="1" dirty="0">
                <a:solidFill>
                  <a:srgbClr val="FF0000"/>
                </a:solidFill>
              </a:rPr>
              <a:t>-о, -е; на </a:t>
            </a:r>
            <a:r>
              <a:rPr lang="ru-RU" b="1" i="1" dirty="0" err="1">
                <a:solidFill>
                  <a:srgbClr val="FF0000"/>
                </a:solidFill>
              </a:rPr>
              <a:t>мя</a:t>
            </a:r>
            <a:r>
              <a:rPr lang="ru-RU" b="1" i="1" dirty="0">
                <a:solidFill>
                  <a:srgbClr val="FF0000"/>
                </a:solidFill>
              </a:rPr>
              <a:t>, -</a:t>
            </a:r>
            <a:r>
              <a:rPr lang="ru-RU" b="1" i="1" dirty="0" err="1">
                <a:solidFill>
                  <a:srgbClr val="FF0000"/>
                </a:solidFill>
              </a:rPr>
              <a:t>ое</a:t>
            </a:r>
            <a:r>
              <a:rPr lang="ru-RU" b="1" i="1" dirty="0">
                <a:solidFill>
                  <a:srgbClr val="FF0000"/>
                </a:solidFill>
              </a:rPr>
              <a:t>, -ее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82734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Род имен существительных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97152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5800" b="1" dirty="0" smtClean="0"/>
              <a:t>Общий </a:t>
            </a:r>
            <a:r>
              <a:rPr lang="ru-RU" sz="5800" b="1" i="1" dirty="0">
                <a:solidFill>
                  <a:srgbClr val="FF0000"/>
                </a:solidFill>
              </a:rPr>
              <a:t>(он, она)</a:t>
            </a:r>
          </a:p>
          <a:p>
            <a:pPr marL="0" indent="0" algn="ctr">
              <a:buNone/>
            </a:pPr>
            <a:r>
              <a:rPr lang="ru-RU" sz="4400" dirty="0"/>
              <a:t>в </a:t>
            </a:r>
            <a:r>
              <a:rPr lang="ru-RU" sz="4400" dirty="0" err="1"/>
              <a:t>И.п</a:t>
            </a:r>
            <a:r>
              <a:rPr lang="ru-RU" sz="4400" dirty="0"/>
              <a:t>. </a:t>
            </a:r>
            <a:r>
              <a:rPr lang="ru-RU" sz="4400" dirty="0" err="1"/>
              <a:t>ед.ч</a:t>
            </a:r>
            <a:r>
              <a:rPr lang="ru-RU" sz="4400" dirty="0"/>
              <a:t>. – </a:t>
            </a:r>
            <a:r>
              <a:rPr lang="ru-RU" sz="4400" b="1" i="1" dirty="0" smtClean="0">
                <a:solidFill>
                  <a:srgbClr val="FF0000"/>
                </a:solidFill>
              </a:rPr>
              <a:t>-</a:t>
            </a:r>
            <a:r>
              <a:rPr lang="ru-RU" sz="4400" b="1" i="1" dirty="0">
                <a:solidFill>
                  <a:srgbClr val="FF0000"/>
                </a:solidFill>
              </a:rPr>
              <a:t>а, -я</a:t>
            </a:r>
          </a:p>
          <a:p>
            <a:pPr marL="0" indent="0">
              <a:buNone/>
            </a:pPr>
            <a:r>
              <a:rPr lang="ru-RU" dirty="0" smtClean="0"/>
              <a:t>1. Названия </a:t>
            </a:r>
            <a:r>
              <a:rPr lang="ru-RU" dirty="0"/>
              <a:t>лиц мужского и женского пола:</a:t>
            </a:r>
          </a:p>
          <a:p>
            <a:pPr marL="269875" indent="0">
              <a:buNone/>
            </a:pPr>
            <a:r>
              <a:rPr lang="ru-RU" b="1" dirty="0"/>
              <a:t>несклоняемые фамилии:</a:t>
            </a:r>
          </a:p>
          <a:p>
            <a:pPr marL="269875" indent="0">
              <a:buNone/>
            </a:pPr>
            <a:r>
              <a:rPr lang="ru-RU" i="1" dirty="0">
                <a:solidFill>
                  <a:srgbClr val="FF0000"/>
                </a:solidFill>
              </a:rPr>
              <a:t>Евтушенко, Гюго</a:t>
            </a:r>
          </a:p>
          <a:p>
            <a:pPr marL="269875" indent="0">
              <a:buNone/>
            </a:pPr>
            <a:r>
              <a:rPr lang="ru-RU" b="1" dirty="0"/>
              <a:t>некоторые неизменяемые существительные:</a:t>
            </a:r>
          </a:p>
          <a:p>
            <a:pPr marL="269875" indent="0">
              <a:buNone/>
            </a:pPr>
            <a:r>
              <a:rPr lang="ru-RU" sz="3300" i="1" dirty="0">
                <a:solidFill>
                  <a:srgbClr val="FF0000"/>
                </a:solidFill>
              </a:rPr>
              <a:t>протеже, визави</a:t>
            </a:r>
          </a:p>
          <a:p>
            <a:pPr marL="269875" indent="0">
              <a:buNone/>
            </a:pPr>
            <a:r>
              <a:rPr lang="ru-RU" b="1" dirty="0"/>
              <a:t>разговорные формы некоторых собственных имен:</a:t>
            </a:r>
          </a:p>
          <a:p>
            <a:pPr marL="269875" indent="0">
              <a:buNone/>
            </a:pPr>
            <a:r>
              <a:rPr lang="ru-RU" sz="3300" i="1" dirty="0">
                <a:solidFill>
                  <a:srgbClr val="FF0000"/>
                </a:solidFill>
              </a:rPr>
              <a:t>Саша, Шура, Женя</a:t>
            </a:r>
          </a:p>
          <a:p>
            <a:pPr marL="269875" indent="0">
              <a:buNone/>
            </a:pPr>
            <a:r>
              <a:rPr lang="ru-RU" b="1" dirty="0"/>
              <a:t>существительные, называющие людей по характерному признаку или действию:</a:t>
            </a:r>
          </a:p>
          <a:p>
            <a:pPr marL="269875" indent="0">
              <a:buNone/>
            </a:pPr>
            <a:r>
              <a:rPr lang="ru-RU" sz="3300" i="1" dirty="0">
                <a:solidFill>
                  <a:srgbClr val="FF0000"/>
                </a:solidFill>
              </a:rPr>
              <a:t>сирота, недотёпа, забияка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42327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263525">
              <a:buNone/>
            </a:pPr>
            <a:r>
              <a:rPr lang="ru-RU" dirty="0" smtClean="0"/>
              <a:t>Названия </a:t>
            </a:r>
            <a:r>
              <a:rPr lang="ru-RU" dirty="0"/>
              <a:t>лиц по профессии, роду деятельности (</a:t>
            </a:r>
            <a:r>
              <a:rPr lang="ru-RU" i="1" dirty="0">
                <a:solidFill>
                  <a:srgbClr val="FF0000"/>
                </a:solidFill>
              </a:rPr>
              <a:t>врач, директор</a:t>
            </a:r>
            <a:r>
              <a:rPr lang="ru-RU" dirty="0"/>
              <a:t> и т. п.), которые могут обозначать лиц и женского, и мужского пола, но имеют в И. п. ед. ч. нулевое окончание, являются существительными </a:t>
            </a:r>
            <a:r>
              <a:rPr lang="ru-RU" b="1" dirty="0"/>
              <a:t>мужского рода</a:t>
            </a:r>
            <a:r>
              <a:rPr lang="ru-RU" dirty="0"/>
              <a:t>.</a:t>
            </a:r>
          </a:p>
          <a:p>
            <a:pPr marL="0" indent="263525">
              <a:buNone/>
            </a:pPr>
            <a:r>
              <a:rPr lang="ru-RU" dirty="0" smtClean="0"/>
              <a:t>Имена </a:t>
            </a:r>
            <a:r>
              <a:rPr lang="ru-RU" dirty="0"/>
              <a:t>прилагательные, местоимения, причастия и числительные, согласуемые с такими существительными, употребляются в форме мужского рода. Род глагола-сказуемого зависит от того, мужчину или женщину называет имя собственное:</a:t>
            </a:r>
          </a:p>
          <a:p>
            <a:pPr marL="269875" indent="0">
              <a:buNone/>
            </a:pPr>
            <a:r>
              <a:rPr lang="ru-RU" u="dbl" dirty="0">
                <a:uFill>
                  <a:solidFill>
                    <a:schemeClr val="tx1"/>
                  </a:solidFill>
                </a:uFill>
              </a:rPr>
              <a:t>Выступала</a:t>
            </a:r>
            <a:r>
              <a:rPr lang="ru-RU" dirty="0"/>
              <a:t> </a:t>
            </a:r>
            <a:r>
              <a:rPr lang="ru-RU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известный</a:t>
            </a:r>
            <a:r>
              <a:rPr lang="ru-RU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 </a:t>
            </a:r>
            <a:r>
              <a:rPr lang="ru-RU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врач</a:t>
            </a:r>
            <a:r>
              <a:rPr lang="ru-RU" dirty="0">
                <a:uFill>
                  <a:solidFill>
                    <a:schemeClr val="tx1"/>
                  </a:solidFill>
                </a:uFill>
              </a:rPr>
              <a:t> </a:t>
            </a:r>
            <a:r>
              <a:rPr lang="ru-RU" u="sng" dirty="0"/>
              <a:t>Жуковская</a:t>
            </a:r>
            <a:r>
              <a:rPr lang="ru-RU" dirty="0"/>
              <a:t>.</a:t>
            </a:r>
          </a:p>
          <a:p>
            <a:pPr marL="269875" indent="0">
              <a:buNone/>
            </a:pPr>
            <a:r>
              <a:rPr lang="ru-RU" u="dbl" dirty="0">
                <a:uFill>
                  <a:solidFill>
                    <a:schemeClr val="tx1"/>
                  </a:solidFill>
                </a:uFill>
              </a:rPr>
              <a:t>Выступал</a:t>
            </a:r>
            <a:r>
              <a:rPr lang="ru-RU" dirty="0"/>
              <a:t> </a:t>
            </a:r>
            <a:r>
              <a:rPr lang="ru-RU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известный</a:t>
            </a:r>
            <a:r>
              <a:rPr lang="ru-RU" dirty="0"/>
              <a:t> </a:t>
            </a:r>
            <a:r>
              <a:rPr lang="ru-RU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врач</a:t>
            </a:r>
            <a:r>
              <a:rPr lang="ru-RU" dirty="0"/>
              <a:t> </a:t>
            </a:r>
            <a:r>
              <a:rPr lang="ru-RU" u="sng" dirty="0" smtClean="0"/>
              <a:t>Жуковский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556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dirty="0"/>
              <a:t>РОД НЕИЗМЕНЯЕМЫХ ИМЕН СУЩЕСТВИТЕЛЬНЫХ И АББРЕВИАТУР</a:t>
            </a:r>
            <a:br>
              <a:rPr lang="ru-RU" sz="2800" dirty="0"/>
            </a:br>
            <a:r>
              <a:rPr lang="ru-RU" sz="2800" dirty="0"/>
              <a:t>(сложносокращенных слов)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dirty="0"/>
              <a:t>Мужской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000" dirty="0" smtClean="0"/>
              <a:t>Существительные</a:t>
            </a:r>
            <a:r>
              <a:rPr lang="ru-RU" sz="2000" dirty="0"/>
              <a:t>, обозначающие лиц мужского пола:</a:t>
            </a:r>
          </a:p>
          <a:p>
            <a:pPr marL="400050" lvl="1" indent="0">
              <a:buNone/>
            </a:pPr>
            <a:r>
              <a:rPr lang="ru-RU" sz="1400" i="1" dirty="0">
                <a:solidFill>
                  <a:srgbClr val="FF0000"/>
                </a:solidFill>
              </a:rPr>
              <a:t>портье, атташе, кюре, денди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000" dirty="0" smtClean="0"/>
              <a:t>Существительные</a:t>
            </a:r>
            <a:r>
              <a:rPr lang="ru-RU" sz="2000" dirty="0"/>
              <a:t>, обозначающие животных:</a:t>
            </a:r>
          </a:p>
          <a:p>
            <a:pPr marL="400050" lvl="1" indent="0">
              <a:buNone/>
            </a:pPr>
            <a:r>
              <a:rPr lang="ru-RU" sz="1400" i="1" dirty="0">
                <a:solidFill>
                  <a:srgbClr val="FF0000"/>
                </a:solidFill>
              </a:rPr>
              <a:t>пони, шимпанзе, какаду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000" dirty="0" smtClean="0"/>
              <a:t>Отдельные </a:t>
            </a:r>
            <a:r>
              <a:rPr lang="ru-RU" sz="2000" dirty="0"/>
              <a:t>неодушевленные существительные:</a:t>
            </a:r>
          </a:p>
          <a:p>
            <a:pPr marL="400050" lvl="1" indent="0">
              <a:buNone/>
            </a:pPr>
            <a:r>
              <a:rPr lang="ru-RU" sz="1400" i="1" dirty="0">
                <a:solidFill>
                  <a:srgbClr val="FF0000"/>
                </a:solidFill>
              </a:rPr>
              <a:t>кофе, хинди, эсперанто, торнадо, пенальти, сулугуни, евро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000" dirty="0" smtClean="0"/>
              <a:t>Склоняемые </a:t>
            </a:r>
            <a:r>
              <a:rPr lang="ru-RU" sz="2000" dirty="0"/>
              <a:t>аббревиатуры с твердой основой и нулевым окончанием в </a:t>
            </a:r>
            <a:r>
              <a:rPr lang="ru-RU" sz="2000" dirty="0" err="1"/>
              <a:t>И.п</a:t>
            </a:r>
            <a:r>
              <a:rPr lang="ru-RU" sz="2000" dirty="0"/>
              <a:t>. и. </a:t>
            </a:r>
            <a:r>
              <a:rPr lang="ru-RU" sz="2000" dirty="0" err="1"/>
              <a:t>ед.ч</a:t>
            </a:r>
            <a:r>
              <a:rPr lang="ru-RU" sz="2000" dirty="0"/>
              <a:t>.</a:t>
            </a:r>
          </a:p>
          <a:p>
            <a:pPr marL="400050" lvl="1" indent="0">
              <a:buNone/>
            </a:pPr>
            <a:r>
              <a:rPr lang="ru-RU" sz="1400" i="1" dirty="0">
                <a:solidFill>
                  <a:srgbClr val="FF0000"/>
                </a:solidFill>
              </a:rPr>
              <a:t>вуз, загс</a:t>
            </a:r>
            <a:r>
              <a:rPr lang="ru-RU" sz="1400" i="1" dirty="0" smtClean="0">
                <a:solidFill>
                  <a:srgbClr val="FF0000"/>
                </a:solidFill>
              </a:rPr>
              <a:t>, нэп</a:t>
            </a:r>
            <a:r>
              <a:rPr lang="ru-RU" sz="1400" i="1" dirty="0">
                <a:solidFill>
                  <a:srgbClr val="FF0000"/>
                </a:solidFill>
              </a:rPr>
              <a:t>, дот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000" dirty="0" smtClean="0"/>
              <a:t>Неизменяемые </a:t>
            </a:r>
            <a:r>
              <a:rPr lang="ru-RU" sz="2000" dirty="0"/>
              <a:t>аббревиатуры с главным словом в </a:t>
            </a:r>
            <a:r>
              <a:rPr lang="ru-RU" sz="2000" dirty="0" err="1"/>
              <a:t>м.р</a:t>
            </a:r>
            <a:r>
              <a:rPr lang="ru-RU" sz="2000" dirty="0"/>
              <a:t>.:</a:t>
            </a:r>
          </a:p>
          <a:p>
            <a:pPr marL="400050" lvl="1" indent="0">
              <a:buNone/>
            </a:pPr>
            <a:r>
              <a:rPr lang="ru-RU" sz="1400" i="1" dirty="0">
                <a:solidFill>
                  <a:srgbClr val="FF0000"/>
                </a:solidFill>
              </a:rPr>
              <a:t>МГУ </a:t>
            </a:r>
            <a:r>
              <a:rPr lang="ru-RU" sz="1400" dirty="0"/>
              <a:t>(университет), </a:t>
            </a:r>
            <a:r>
              <a:rPr lang="ru-RU" sz="1400" i="1" dirty="0">
                <a:solidFill>
                  <a:srgbClr val="FF0000"/>
                </a:solidFill>
              </a:rPr>
              <a:t>ЦУМ </a:t>
            </a:r>
            <a:r>
              <a:rPr lang="ru-RU" sz="1400" dirty="0"/>
              <a:t>(магазин)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000" dirty="0" smtClean="0"/>
              <a:t>Неизменяемые </a:t>
            </a:r>
            <a:r>
              <a:rPr lang="ru-RU" sz="2000" dirty="0"/>
              <a:t>и изменяемые звуковые аббревиатуры с главным словом среднего или женского рода:</a:t>
            </a:r>
          </a:p>
          <a:p>
            <a:pPr marL="400050" lvl="1" indent="0">
              <a:buNone/>
            </a:pPr>
            <a:r>
              <a:rPr lang="ru-RU" sz="1400" i="1" dirty="0">
                <a:solidFill>
                  <a:srgbClr val="FF0000"/>
                </a:solidFill>
              </a:rPr>
              <a:t>ТАСС </a:t>
            </a:r>
            <a:r>
              <a:rPr lang="ru-RU" sz="1400" dirty="0"/>
              <a:t>(</a:t>
            </a:r>
            <a:r>
              <a:rPr lang="ru-RU" sz="1400" dirty="0" smtClean="0"/>
              <a:t>сообщил</a:t>
            </a:r>
            <a:r>
              <a:rPr lang="ru-RU" sz="1400" dirty="0"/>
              <a:t>), </a:t>
            </a:r>
            <a:r>
              <a:rPr lang="ru-RU" sz="1400" i="1" dirty="0">
                <a:solidFill>
                  <a:srgbClr val="FF0000"/>
                </a:solidFill>
              </a:rPr>
              <a:t>МИД </a:t>
            </a:r>
            <a:r>
              <a:rPr lang="ru-RU" sz="1400" dirty="0"/>
              <a:t>(заявил</a:t>
            </a:r>
            <a:r>
              <a:rPr lang="ru-RU" sz="1400" dirty="0" smtClean="0"/>
              <a:t>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6122572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Род неизменяемых имен существительных и аббревиатур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dirty="0" smtClean="0"/>
              <a:t>Женский</a:t>
            </a:r>
            <a:endParaRPr lang="ru-RU" b="1" dirty="0"/>
          </a:p>
          <a:p>
            <a:pPr marL="269875" indent="-269875">
              <a:buFont typeface="+mj-lt"/>
              <a:buAutoNum type="arabicPeriod"/>
            </a:pPr>
            <a:r>
              <a:rPr lang="ru-RU" sz="2800" dirty="0" smtClean="0"/>
              <a:t>Существительные</a:t>
            </a:r>
            <a:r>
              <a:rPr lang="ru-RU" sz="2800" dirty="0"/>
              <a:t>, обозначающие лиц женского пола:</a:t>
            </a:r>
          </a:p>
          <a:p>
            <a:pPr marL="400050" lvl="1" indent="0"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пани</a:t>
            </a:r>
            <a:r>
              <a:rPr lang="ru-RU" sz="2400" i="1" dirty="0">
                <a:solidFill>
                  <a:srgbClr val="FF0000"/>
                </a:solidFill>
              </a:rPr>
              <a:t>, мадам, фрау, мисс, миссис </a:t>
            </a:r>
          </a:p>
          <a:p>
            <a:pPr marL="269875" indent="-269875">
              <a:buFont typeface="+mj-lt"/>
              <a:buAutoNum type="arabicPeriod"/>
            </a:pPr>
            <a:r>
              <a:rPr lang="ru-RU" sz="2800" dirty="0" smtClean="0"/>
              <a:t>Иногда </a:t>
            </a:r>
            <a:r>
              <a:rPr lang="ru-RU" sz="2800" dirty="0"/>
              <a:t>– </a:t>
            </a:r>
            <a:r>
              <a:rPr lang="ru-RU" sz="2800" dirty="0" smtClean="0"/>
              <a:t>животных</a:t>
            </a:r>
          </a:p>
          <a:p>
            <a:pPr marL="400050" lvl="1" indent="0"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колибри</a:t>
            </a:r>
            <a:r>
              <a:rPr lang="ru-RU" sz="2400" dirty="0" smtClean="0"/>
              <a:t> </a:t>
            </a:r>
            <a:r>
              <a:rPr lang="ru-RU" sz="2400" dirty="0"/>
              <a:t>(птица), </a:t>
            </a:r>
            <a:r>
              <a:rPr lang="ru-RU" sz="2400" i="1" dirty="0">
                <a:solidFill>
                  <a:srgbClr val="FF0000"/>
                </a:solidFill>
              </a:rPr>
              <a:t>цеце</a:t>
            </a:r>
            <a:r>
              <a:rPr lang="ru-RU" sz="2400" dirty="0"/>
              <a:t> (муха), </a:t>
            </a:r>
            <a:r>
              <a:rPr lang="ru-RU" sz="2400" i="1" dirty="0">
                <a:solidFill>
                  <a:srgbClr val="FF0000"/>
                </a:solidFill>
              </a:rPr>
              <a:t>иваси</a:t>
            </a:r>
            <a:r>
              <a:rPr lang="ru-RU" sz="2400" dirty="0"/>
              <a:t> (сельдь)</a:t>
            </a:r>
          </a:p>
          <a:p>
            <a:pPr marL="269875" indent="-269875">
              <a:buFont typeface="+mj-lt"/>
              <a:buAutoNum type="arabicPeriod"/>
            </a:pPr>
            <a:r>
              <a:rPr lang="ru-RU" sz="2800" dirty="0" smtClean="0"/>
              <a:t>Неодушевленные существительные:</a:t>
            </a:r>
          </a:p>
          <a:p>
            <a:pPr marL="400050" lvl="1" indent="0"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кольраби</a:t>
            </a:r>
            <a:r>
              <a:rPr lang="ru-RU" sz="2400" dirty="0" smtClean="0"/>
              <a:t> </a:t>
            </a:r>
            <a:r>
              <a:rPr lang="ru-RU" sz="2400" dirty="0"/>
              <a:t>(капуста), </a:t>
            </a:r>
            <a:r>
              <a:rPr lang="ru-RU" sz="2400" i="1" dirty="0">
                <a:solidFill>
                  <a:srgbClr val="FF0000"/>
                </a:solidFill>
              </a:rPr>
              <a:t>салями</a:t>
            </a:r>
            <a:r>
              <a:rPr lang="ru-RU" sz="2400" dirty="0"/>
              <a:t> (колбаса), </a:t>
            </a:r>
            <a:r>
              <a:rPr lang="ru-RU" sz="2400" i="1" dirty="0">
                <a:solidFill>
                  <a:srgbClr val="FF0000"/>
                </a:solidFill>
              </a:rPr>
              <a:t>авеню</a:t>
            </a:r>
            <a:r>
              <a:rPr lang="ru-RU" sz="2400" dirty="0"/>
              <a:t> (улица)</a:t>
            </a:r>
          </a:p>
          <a:p>
            <a:pPr marL="269875" indent="-269875">
              <a:buFont typeface="+mj-lt"/>
              <a:buAutoNum type="arabicPeriod"/>
            </a:pPr>
            <a:r>
              <a:rPr lang="ru-RU" sz="2800" dirty="0" smtClean="0"/>
              <a:t>Неизменяемые </a:t>
            </a:r>
            <a:r>
              <a:rPr lang="ru-RU" sz="2800" dirty="0"/>
              <a:t>аббревиатуры с главным словом в </a:t>
            </a:r>
            <a:r>
              <a:rPr lang="ru-RU" sz="2800" dirty="0" err="1"/>
              <a:t>ж.р</a:t>
            </a:r>
            <a:r>
              <a:rPr lang="ru-RU" sz="2800" dirty="0" smtClean="0"/>
              <a:t>.:</a:t>
            </a:r>
          </a:p>
          <a:p>
            <a:pPr marL="400050" lvl="1" indent="0"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ООН</a:t>
            </a:r>
            <a:r>
              <a:rPr lang="ru-RU" sz="2400" dirty="0" smtClean="0"/>
              <a:t> </a:t>
            </a:r>
            <a:r>
              <a:rPr lang="ru-RU" sz="2400" dirty="0"/>
              <a:t>(организация), </a:t>
            </a:r>
            <a:r>
              <a:rPr lang="ru-RU" sz="2400" i="1" dirty="0">
                <a:solidFill>
                  <a:srgbClr val="FF0000"/>
                </a:solidFill>
              </a:rPr>
              <a:t>АТС</a:t>
            </a:r>
            <a:r>
              <a:rPr lang="ru-RU" sz="2400" dirty="0"/>
              <a:t> (станция)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4729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Род неизменяемых имен существительных и аббревиатур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Средний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Неодушевленные </a:t>
            </a:r>
            <a:r>
              <a:rPr lang="ru-RU" dirty="0"/>
              <a:t>существительные: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алоэ, амплуа, бра, жалюзи, депо, кафе, кино, метро, пальто, рагу, такси, тире, фойе, шасси, шоссе, эскимо, жюри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8729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Род неизменяемых имен существительных и аббревиатур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Общий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неизменяемые существительные общего рода: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прибыл инкогнито </a:t>
            </a:r>
            <a:r>
              <a:rPr lang="ru-RU" dirty="0"/>
              <a:t>– </a:t>
            </a:r>
            <a:r>
              <a:rPr lang="ru-RU" i="1" dirty="0" smtClean="0">
                <a:solidFill>
                  <a:srgbClr val="FF0000"/>
                </a:solidFill>
              </a:rPr>
              <a:t>прибыла </a:t>
            </a:r>
            <a:r>
              <a:rPr lang="ru-RU" i="1" dirty="0">
                <a:solidFill>
                  <a:srgbClr val="FF0000"/>
                </a:solidFill>
              </a:rPr>
              <a:t>инкогнито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мой визави </a:t>
            </a:r>
            <a:r>
              <a:rPr lang="ru-RU" dirty="0"/>
              <a:t>– </a:t>
            </a:r>
            <a:r>
              <a:rPr lang="ru-RU" i="1" dirty="0" smtClean="0">
                <a:solidFill>
                  <a:srgbClr val="FF0000"/>
                </a:solidFill>
              </a:rPr>
              <a:t>моя </a:t>
            </a:r>
            <a:r>
              <a:rPr lang="ru-RU" i="1" dirty="0">
                <a:solidFill>
                  <a:srgbClr val="FF0000"/>
                </a:solidFill>
              </a:rPr>
              <a:t>визави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ваш протеже </a:t>
            </a:r>
            <a:r>
              <a:rPr lang="ru-RU" dirty="0"/>
              <a:t>– </a:t>
            </a:r>
            <a:r>
              <a:rPr lang="ru-RU" i="1" dirty="0" smtClean="0">
                <a:solidFill>
                  <a:srgbClr val="FF0000"/>
                </a:solidFill>
              </a:rPr>
              <a:t>ваша </a:t>
            </a:r>
            <a:r>
              <a:rPr lang="ru-RU" i="1" dirty="0">
                <a:solidFill>
                  <a:srgbClr val="FF0000"/>
                </a:solidFill>
              </a:rPr>
              <a:t>протеже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027833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Примечание: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69875" indent="-269875">
              <a:buFont typeface="+mj-lt"/>
              <a:buAutoNum type="arabicPeriod"/>
            </a:pPr>
            <a:r>
              <a:rPr lang="ru-RU" dirty="0" smtClean="0"/>
              <a:t>Род </a:t>
            </a:r>
            <a:r>
              <a:rPr lang="ru-RU" dirty="0"/>
              <a:t>неизменяемых существительных – </a:t>
            </a:r>
            <a:r>
              <a:rPr lang="ru-RU" dirty="0" smtClean="0"/>
              <a:t>географических </a:t>
            </a:r>
            <a:r>
              <a:rPr lang="ru-RU" dirty="0"/>
              <a:t>названий определяется по роду нарицательных существительных:</a:t>
            </a:r>
          </a:p>
          <a:p>
            <a:pPr marL="400050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красивый Баку </a:t>
            </a:r>
            <a:r>
              <a:rPr lang="ru-RU" dirty="0"/>
              <a:t>(город) </a:t>
            </a:r>
          </a:p>
          <a:p>
            <a:pPr marL="400050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большой Тбилиси </a:t>
            </a:r>
            <a:r>
              <a:rPr lang="ru-RU" dirty="0"/>
              <a:t>(город) </a:t>
            </a:r>
          </a:p>
          <a:p>
            <a:pPr marL="400050" lvl="1" indent="0">
              <a:buNone/>
            </a:pPr>
            <a:r>
              <a:rPr lang="ru-RU" i="1" dirty="0">
                <a:solidFill>
                  <a:srgbClr val="FF0000"/>
                </a:solidFill>
              </a:rPr>
              <a:t>глубокое Эри </a:t>
            </a:r>
            <a:r>
              <a:rPr lang="ru-RU" dirty="0"/>
              <a:t>(озеро)</a:t>
            </a:r>
          </a:p>
          <a:p>
            <a:pPr marL="269875" indent="-269875">
              <a:buFont typeface="+mj-lt"/>
              <a:buAutoNum type="arabicPeriod"/>
            </a:pPr>
            <a:r>
              <a:rPr lang="ru-RU" dirty="0"/>
              <a:t>Род неодушевленных сложных существительных, </a:t>
            </a:r>
            <a:r>
              <a:rPr lang="ru-RU" dirty="0" err="1"/>
              <a:t>пишущихся</a:t>
            </a:r>
            <a:r>
              <a:rPr lang="ru-RU" dirty="0"/>
              <a:t> через дефис, обычно определяется</a:t>
            </a:r>
          </a:p>
          <a:p>
            <a:pPr marL="269875" indent="0">
              <a:buNone/>
            </a:pPr>
            <a:r>
              <a:rPr lang="ru-RU" b="1" dirty="0"/>
              <a:t>по первой </a:t>
            </a:r>
            <a:r>
              <a:rPr lang="ru-RU" b="1" dirty="0" smtClean="0"/>
              <a:t>части</a:t>
            </a:r>
            <a:r>
              <a:rPr lang="ru-RU" dirty="0" smtClean="0"/>
              <a:t>, если имеются обе части</a:t>
            </a:r>
            <a:r>
              <a:rPr lang="ru-RU" b="1" dirty="0" smtClean="0"/>
              <a:t>: </a:t>
            </a:r>
            <a:endParaRPr lang="ru-RU" b="1" dirty="0"/>
          </a:p>
          <a:p>
            <a:pPr marL="400050" lvl="1" indent="0">
              <a:buNone/>
            </a:pPr>
            <a:r>
              <a:rPr lang="ru-RU" sz="2500" i="1" dirty="0">
                <a:solidFill>
                  <a:srgbClr val="FF0000"/>
                </a:solidFill>
              </a:rPr>
              <a:t>кресло</a:t>
            </a:r>
            <a:r>
              <a:rPr lang="ru-RU" sz="2500" dirty="0"/>
              <a:t>-кровать </a:t>
            </a:r>
            <a:r>
              <a:rPr lang="ru-RU" sz="1800" dirty="0"/>
              <a:t>– </a:t>
            </a:r>
            <a:r>
              <a:rPr lang="ru-RU" sz="2500" dirty="0" err="1" smtClean="0"/>
              <a:t>ср.р</a:t>
            </a:r>
            <a:r>
              <a:rPr lang="ru-RU" sz="2500" dirty="0"/>
              <a:t>. </a:t>
            </a:r>
          </a:p>
          <a:p>
            <a:pPr marL="400050" lvl="1" indent="0">
              <a:buNone/>
            </a:pPr>
            <a:r>
              <a:rPr lang="ru-RU" sz="2500" i="1" dirty="0">
                <a:solidFill>
                  <a:srgbClr val="FF0000"/>
                </a:solidFill>
              </a:rPr>
              <a:t>шкаф</a:t>
            </a:r>
            <a:r>
              <a:rPr lang="ru-RU" sz="2500" dirty="0"/>
              <a:t>-купе </a:t>
            </a:r>
            <a:r>
              <a:rPr lang="ru-RU" sz="1800" dirty="0"/>
              <a:t>– </a:t>
            </a:r>
            <a:r>
              <a:rPr lang="ru-RU" sz="2500" dirty="0" err="1" smtClean="0"/>
              <a:t>м.р</a:t>
            </a:r>
            <a:r>
              <a:rPr lang="ru-RU" sz="2500" dirty="0"/>
              <a:t>.</a:t>
            </a:r>
          </a:p>
          <a:p>
            <a:pPr marL="269875" indent="0">
              <a:buNone/>
            </a:pPr>
            <a:r>
              <a:rPr lang="ru-RU" b="1" dirty="0"/>
              <a:t>по изменяемой части</a:t>
            </a:r>
            <a:r>
              <a:rPr lang="ru-RU" dirty="0"/>
              <a:t>, если другая является неизменяемой:</a:t>
            </a:r>
          </a:p>
          <a:p>
            <a:pPr marL="400050" lvl="1" indent="0">
              <a:buNone/>
            </a:pPr>
            <a:r>
              <a:rPr lang="ru-RU" sz="2600" dirty="0"/>
              <a:t>гамма-</a:t>
            </a:r>
            <a:r>
              <a:rPr lang="ru-RU" sz="2600" i="1" dirty="0">
                <a:solidFill>
                  <a:srgbClr val="FF0000"/>
                </a:solidFill>
              </a:rPr>
              <a:t>излучение</a:t>
            </a:r>
            <a:r>
              <a:rPr lang="ru-RU" sz="2600" dirty="0"/>
              <a:t> – </a:t>
            </a:r>
            <a:r>
              <a:rPr lang="ru-RU" sz="2600" dirty="0" err="1"/>
              <a:t>ср.р</a:t>
            </a:r>
            <a:r>
              <a:rPr lang="ru-RU" sz="2600" dirty="0"/>
              <a:t>. </a:t>
            </a:r>
          </a:p>
          <a:p>
            <a:pPr marL="400050" lvl="1" indent="0">
              <a:buNone/>
            </a:pPr>
            <a:r>
              <a:rPr lang="ru-RU" sz="2600" dirty="0"/>
              <a:t>гамма-</a:t>
            </a:r>
            <a:r>
              <a:rPr lang="ru-RU" sz="2600" i="1" dirty="0">
                <a:solidFill>
                  <a:srgbClr val="FF0000"/>
                </a:solidFill>
              </a:rPr>
              <a:t>частица</a:t>
            </a:r>
            <a:r>
              <a:rPr lang="ru-RU" sz="2600" dirty="0"/>
              <a:t> — </a:t>
            </a:r>
            <a:r>
              <a:rPr lang="ru-RU" sz="2600" dirty="0" err="1"/>
              <a:t>ж.р</a:t>
            </a:r>
            <a:r>
              <a:rPr lang="ru-RU" sz="2600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34839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ЧИСЛО ИМЕН СУЩЕСТВИТЕЛЬНЫХ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dirty="0" smtClean="0"/>
              <a:t>Единственное </a:t>
            </a:r>
            <a:r>
              <a:rPr lang="ru-RU" b="1" dirty="0"/>
              <a:t>и множественное</a:t>
            </a:r>
          </a:p>
          <a:p>
            <a:pPr marL="0" indent="0">
              <a:buNone/>
            </a:pPr>
            <a:r>
              <a:rPr lang="ru-RU" dirty="0" smtClean="0"/>
              <a:t>Обозначают </a:t>
            </a:r>
            <a:r>
              <a:rPr lang="ru-RU" dirty="0"/>
              <a:t>предметы, которые поддаются счету (конкретные существительные):</a:t>
            </a:r>
          </a:p>
          <a:p>
            <a:pPr marL="452438" indent="0">
              <a:buNone/>
            </a:pPr>
            <a:r>
              <a:rPr lang="ru-RU" i="1" dirty="0">
                <a:solidFill>
                  <a:srgbClr val="FF0000"/>
                </a:solidFill>
              </a:rPr>
              <a:t>торт </a:t>
            </a:r>
            <a:r>
              <a:rPr lang="ru-RU" dirty="0"/>
              <a:t>– </a:t>
            </a:r>
            <a:r>
              <a:rPr lang="ru-RU" i="1" dirty="0" smtClean="0">
                <a:solidFill>
                  <a:srgbClr val="FF0000"/>
                </a:solidFill>
              </a:rPr>
              <a:t>торты</a:t>
            </a:r>
            <a:r>
              <a:rPr lang="ru-RU" dirty="0"/>
              <a:t>,</a:t>
            </a:r>
            <a:r>
              <a:rPr lang="ru-RU" i="1" dirty="0">
                <a:solidFill>
                  <a:srgbClr val="FF0000"/>
                </a:solidFill>
              </a:rPr>
              <a:t> учебник </a:t>
            </a:r>
            <a:r>
              <a:rPr lang="ru-RU" dirty="0"/>
              <a:t>– </a:t>
            </a:r>
            <a:r>
              <a:rPr lang="ru-RU" i="1" dirty="0" smtClean="0">
                <a:solidFill>
                  <a:srgbClr val="FF0000"/>
                </a:solidFill>
              </a:rPr>
              <a:t>учебники</a:t>
            </a:r>
            <a:r>
              <a:rPr lang="ru-RU" dirty="0"/>
              <a:t>,</a:t>
            </a:r>
            <a:r>
              <a:rPr lang="ru-RU" i="1" dirty="0">
                <a:solidFill>
                  <a:srgbClr val="FF0000"/>
                </a:solidFill>
              </a:rPr>
              <a:t> река </a:t>
            </a:r>
            <a:r>
              <a:rPr lang="ru-RU" dirty="0"/>
              <a:t>– </a:t>
            </a:r>
            <a:r>
              <a:rPr lang="ru-RU" i="1" dirty="0" smtClean="0">
                <a:solidFill>
                  <a:srgbClr val="FF0000"/>
                </a:solidFill>
              </a:rPr>
              <a:t>реки</a:t>
            </a:r>
            <a:endParaRPr lang="ru-RU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/>
              <a:t>Примечания</a:t>
            </a:r>
            <a:r>
              <a:rPr lang="ru-RU" dirty="0"/>
              <a:t>:</a:t>
            </a:r>
          </a:p>
          <a:p>
            <a:pPr marL="269875" indent="0">
              <a:buNone/>
            </a:pPr>
            <a:r>
              <a:rPr lang="ru-RU" dirty="0"/>
              <a:t>категория числа неизменяемых существительных выражается синтаксически:</a:t>
            </a:r>
          </a:p>
          <a:p>
            <a:pPr marL="269875" indent="0">
              <a:buNone/>
            </a:pPr>
            <a:r>
              <a:rPr lang="ru-RU" i="1" dirty="0">
                <a:solidFill>
                  <a:srgbClr val="FF0000"/>
                </a:solidFill>
              </a:rPr>
              <a:t>новое пальто </a:t>
            </a:r>
            <a:r>
              <a:rPr lang="ru-RU" dirty="0"/>
              <a:t>(</a:t>
            </a:r>
            <a:r>
              <a:rPr lang="ru-RU" dirty="0" err="1"/>
              <a:t>ед.ч</a:t>
            </a:r>
            <a:r>
              <a:rPr lang="ru-RU" dirty="0" smtClean="0"/>
              <a:t>.) </a:t>
            </a:r>
            <a:r>
              <a:rPr lang="ru-RU" dirty="0"/>
              <a:t>– </a:t>
            </a:r>
            <a:r>
              <a:rPr lang="ru-RU" i="1" dirty="0" smtClean="0">
                <a:solidFill>
                  <a:srgbClr val="FF0000"/>
                </a:solidFill>
              </a:rPr>
              <a:t>новые </a:t>
            </a:r>
            <a:r>
              <a:rPr lang="ru-RU" i="1" dirty="0">
                <a:solidFill>
                  <a:srgbClr val="FF0000"/>
                </a:solidFill>
              </a:rPr>
              <a:t>пальто </a:t>
            </a:r>
            <a:r>
              <a:rPr lang="ru-RU" dirty="0"/>
              <a:t>(</a:t>
            </a:r>
            <a:r>
              <a:rPr lang="ru-RU" dirty="0" err="1"/>
              <a:t>мн.ч</a:t>
            </a:r>
            <a:r>
              <a:rPr lang="ru-RU" dirty="0"/>
              <a:t>.)</a:t>
            </a:r>
          </a:p>
          <a:p>
            <a:pPr marL="269875" indent="0">
              <a:buNone/>
            </a:pPr>
            <a:r>
              <a:rPr lang="ru-RU" dirty="0"/>
              <a:t>не изменяются по числам (бывают только единственного или только множественного числа) вещественные, отвлеченные, собирательные существительные.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898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Число имен существительных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Только </a:t>
            </a:r>
            <a:r>
              <a:rPr lang="ru-RU" b="1" dirty="0"/>
              <a:t>единственное</a:t>
            </a:r>
          </a:p>
          <a:p>
            <a:pPr marL="269875" indent="-269875">
              <a:buSzPct val="80000"/>
              <a:buFont typeface="+mj-lt"/>
              <a:buAutoNum type="arabicPeriod"/>
            </a:pPr>
            <a:r>
              <a:rPr lang="ru-RU" b="1" dirty="0"/>
              <a:t>собирательные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молодежь, студенчество</a:t>
            </a:r>
          </a:p>
          <a:p>
            <a:pPr marL="269875" indent="-269875">
              <a:buSzPct val="80000"/>
              <a:buFont typeface="+mj-lt"/>
              <a:buAutoNum type="arabicPeriod"/>
            </a:pPr>
            <a:r>
              <a:rPr lang="ru-RU" b="1" dirty="0"/>
              <a:t>вещественные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бензин, молоко, сметана</a:t>
            </a:r>
          </a:p>
          <a:p>
            <a:pPr marL="269875" indent="-269875">
              <a:buSzPct val="80000"/>
              <a:buFont typeface="+mj-lt"/>
              <a:buAutoNum type="arabicPeriod"/>
            </a:pPr>
            <a:r>
              <a:rPr lang="ru-RU" b="1" dirty="0"/>
              <a:t>отвлеченные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дружба, белизна, одобрение</a:t>
            </a:r>
          </a:p>
          <a:p>
            <a:pPr marL="269875" indent="-269875">
              <a:buSzPct val="80000"/>
              <a:buFont typeface="+mj-lt"/>
              <a:buAutoNum type="arabicPeriod"/>
            </a:pPr>
            <a:r>
              <a:rPr lang="ru-RU" b="1" dirty="0"/>
              <a:t>собственные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Москва, Неман, «Крокодил» </a:t>
            </a:r>
            <a:r>
              <a:rPr lang="ru-RU" dirty="0"/>
              <a:t>(журнал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56854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/>
              <a:t>Служебные части речи</a:t>
            </a:r>
            <a:r>
              <a:rPr lang="ru-RU" dirty="0"/>
              <a:t> служат для выражения различных отношений между словами в словосочетании и предложении, между частями сложного предложения, для внесения дополнительных оттенков. Не являются членами предложения</a:t>
            </a:r>
            <a:r>
              <a:rPr lang="ru-RU" dirty="0" smtClean="0"/>
              <a:t>. Не </a:t>
            </a:r>
            <a:r>
              <a:rPr lang="ru-RU" dirty="0"/>
              <a:t>членятся на морфемы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06659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Число имен существительных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/>
              <a:t>Только множественное </a:t>
            </a:r>
            <a:r>
              <a:rPr lang="ru-RU" dirty="0"/>
              <a:t>	</a:t>
            </a:r>
          </a:p>
          <a:p>
            <a:pPr marL="269875" indent="-269875">
              <a:buSzPct val="80000"/>
              <a:buFont typeface="+mj-lt"/>
              <a:buAutoNum type="arabicPeriod"/>
            </a:pPr>
            <a:r>
              <a:rPr lang="ru-RU" b="1" dirty="0" smtClean="0"/>
              <a:t>Парные </a:t>
            </a:r>
            <a:r>
              <a:rPr lang="ru-RU" b="1" dirty="0"/>
              <a:t>предметы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ножницы, ворота, брюки, сани</a:t>
            </a:r>
          </a:p>
          <a:p>
            <a:pPr marL="269875" indent="-269875">
              <a:buSzPct val="80000"/>
              <a:buFont typeface="+mj-lt"/>
              <a:buAutoNum type="arabicPeriod"/>
            </a:pPr>
            <a:r>
              <a:rPr lang="ru-RU" b="1" dirty="0"/>
              <a:t>В</a:t>
            </a:r>
            <a:r>
              <a:rPr lang="ru-RU" b="1" dirty="0" smtClean="0"/>
              <a:t>ещественные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очистки, духи, хлопья, сливки, чернила</a:t>
            </a:r>
          </a:p>
          <a:p>
            <a:pPr marL="269875" indent="-269875">
              <a:buSzPct val="80000"/>
              <a:buFont typeface="+mj-lt"/>
              <a:buAutoNum type="arabicPeriod"/>
            </a:pPr>
            <a:r>
              <a:rPr lang="ru-RU" b="1" dirty="0" smtClean="0"/>
              <a:t>Отвлеченные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проводы, выборы, прения</a:t>
            </a:r>
          </a:p>
          <a:p>
            <a:pPr marL="269875" indent="-269875">
              <a:buSzPct val="80000"/>
              <a:buFont typeface="+mj-lt"/>
              <a:buAutoNum type="arabicPeriod"/>
            </a:pPr>
            <a:r>
              <a:rPr lang="ru-RU" b="1" dirty="0" smtClean="0"/>
              <a:t>Собственные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Гималаи, Чебоксары</a:t>
            </a:r>
          </a:p>
          <a:p>
            <a:pPr marL="269875" indent="-269875">
              <a:buSzPct val="80000"/>
              <a:buFont typeface="+mj-lt"/>
              <a:buAutoNum type="arabicPeriod"/>
            </a:pPr>
            <a:r>
              <a:rPr lang="ru-RU" b="1" dirty="0" smtClean="0"/>
              <a:t>Игры</a:t>
            </a:r>
            <a:r>
              <a:rPr lang="ru-RU" b="1" dirty="0"/>
              <a:t>, природные явления, отрезки времени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прятки, сумерки, сутки.</a:t>
            </a:r>
          </a:p>
        </p:txBody>
      </p:sp>
    </p:spTree>
    <p:extLst>
      <p:ext uri="{BB962C8B-B14F-4D97-AF65-F5344CB8AC3E}">
        <p14:creationId xmlns:p14="http://schemas.microsoft.com/office/powerpoint/2010/main" xmlns="" val="35043667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3200" dirty="0"/>
              <a:t>ПАДЕЖ </a:t>
            </a:r>
            <a:r>
              <a:rPr lang="ru-RU" sz="3200" dirty="0" smtClean="0"/>
              <a:t>ИМЁН </a:t>
            </a:r>
            <a:r>
              <a:rPr lang="ru-RU" sz="3200" dirty="0"/>
              <a:t>СУЩЕСТВИТЕЛЬНЫХ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21832666"/>
              </p:ext>
            </p:extLst>
          </p:nvPr>
        </p:nvGraphicFramePr>
        <p:xfrm>
          <a:off x="827584" y="1700808"/>
          <a:ext cx="7848873" cy="466344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361414"/>
                <a:gridCol w="1829153"/>
                <a:gridCol w="1829153"/>
                <a:gridCol w="1829153"/>
              </a:tblGrid>
              <a:tr h="27030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Именительный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FF0000"/>
                          </a:solidFill>
                          <a:effectLst/>
                        </a:rPr>
                        <a:t>кто?</a:t>
                      </a: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друг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друзья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2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FF0000"/>
                          </a:solidFill>
                          <a:effectLst/>
                        </a:rPr>
                        <a:t>что?</a:t>
                      </a: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книга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книги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Родительный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FF0000"/>
                          </a:solidFill>
                          <a:effectLst/>
                        </a:rPr>
                        <a:t>кого?</a:t>
                      </a: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друга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друзей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2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FF0000"/>
                          </a:solidFill>
                          <a:effectLst/>
                        </a:rPr>
                        <a:t>чего?</a:t>
                      </a: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книги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книг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Дательный</a:t>
                      </a:r>
                      <a:endParaRPr lang="ru-RU" sz="1800" b="1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rgbClr val="FF0000"/>
                          </a:solidFill>
                          <a:effectLst/>
                        </a:rPr>
                        <a:t>кому</a:t>
                      </a:r>
                      <a:r>
                        <a:rPr lang="ru-RU" sz="1800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другу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друзьям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2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>
                          <a:solidFill>
                            <a:srgbClr val="FF0000"/>
                          </a:solidFill>
                          <a:effectLst/>
                        </a:rPr>
                        <a:t>чему?</a:t>
                      </a:r>
                      <a:endParaRPr lang="ru-RU" sz="1800" i="1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книге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книгам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i="1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Винительный</a:t>
                      </a:r>
                      <a:endParaRPr lang="ru-RU" sz="1800" b="1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FF0000"/>
                          </a:solidFill>
                          <a:effectLst/>
                        </a:rPr>
                        <a:t>кого?</a:t>
                      </a: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друга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друзей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2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>
                          <a:solidFill>
                            <a:srgbClr val="FF0000"/>
                          </a:solidFill>
                          <a:effectLst/>
                        </a:rPr>
                        <a:t>что?</a:t>
                      </a:r>
                      <a:endParaRPr lang="ru-RU" sz="1800" i="1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книгу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книги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i="1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Творительный</a:t>
                      </a:r>
                      <a:endParaRPr lang="ru-RU" sz="1800" b="1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FF0000"/>
                          </a:solidFill>
                          <a:effectLst/>
                        </a:rPr>
                        <a:t>кем?</a:t>
                      </a: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другом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друзьями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2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>
                          <a:solidFill>
                            <a:srgbClr val="FF0000"/>
                          </a:solidFill>
                          <a:effectLst/>
                        </a:rPr>
                        <a:t>чем?</a:t>
                      </a:r>
                      <a:endParaRPr lang="ru-RU" sz="1800" i="1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книгой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книгами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Предложный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rgbClr val="FF0000"/>
                          </a:solidFill>
                          <a:effectLst/>
                        </a:rPr>
                        <a:t>о </a:t>
                      </a:r>
                      <a:r>
                        <a:rPr lang="ru-RU" sz="1800" i="1" dirty="0">
                          <a:solidFill>
                            <a:srgbClr val="FF0000"/>
                          </a:solidFill>
                          <a:effectLst/>
                        </a:rPr>
                        <a:t>ком?</a:t>
                      </a: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(о) друге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(о</a:t>
                      </a:r>
                      <a:r>
                        <a:rPr lang="ru-RU" sz="1800" dirty="0" smtClean="0">
                          <a:effectLst/>
                        </a:rPr>
                        <a:t>) друзьях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  <a:tr h="2703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FF0000"/>
                          </a:solidFill>
                          <a:effectLst/>
                        </a:rPr>
                        <a:t>о чем?</a:t>
                      </a:r>
                      <a:endParaRPr lang="ru-RU" sz="1800" i="1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(о) книге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(о</a:t>
                      </a:r>
                      <a:r>
                        <a:rPr lang="ru-RU" sz="1800" dirty="0" smtClean="0">
                          <a:effectLst/>
                        </a:rPr>
                        <a:t>) книгах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350" marR="635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1690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Примечания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b="1" dirty="0" smtClean="0"/>
              <a:t>Именительный </a:t>
            </a:r>
            <a:r>
              <a:rPr lang="ru-RU" sz="2400" b="1" dirty="0"/>
              <a:t>падеж </a:t>
            </a:r>
            <a:r>
              <a:rPr lang="ru-RU" sz="2400" dirty="0"/>
              <a:t>является начальной (исходной) формой слова,</a:t>
            </a:r>
          </a:p>
          <a:p>
            <a:pPr marL="0" indent="0">
              <a:buNone/>
            </a:pPr>
            <a:r>
              <a:rPr lang="ru-RU" sz="2400" dirty="0"/>
              <a:t>все падежи, кроме </a:t>
            </a:r>
            <a:r>
              <a:rPr lang="ru-RU" sz="2400" b="1" dirty="0" smtClean="0"/>
              <a:t>именительного</a:t>
            </a:r>
            <a:r>
              <a:rPr lang="ru-RU" sz="2400" dirty="0"/>
              <a:t>, называются </a:t>
            </a:r>
            <a:r>
              <a:rPr lang="ru-RU" sz="2400" b="1" dirty="0"/>
              <a:t>косвенными</a:t>
            </a:r>
            <a:r>
              <a:rPr lang="ru-RU" sz="2400" dirty="0"/>
              <a:t>.</a:t>
            </a:r>
          </a:p>
          <a:p>
            <a:pPr marL="0" indent="0">
              <a:buNone/>
            </a:pPr>
            <a:r>
              <a:rPr lang="ru-RU" sz="2400" dirty="0"/>
              <a:t>Чтобы определить падеж существительного в предложении, нужно найти слово, от которого зависит существительное, и задать от этого слова к нему падежный вопрос.</a:t>
            </a:r>
          </a:p>
          <a:p>
            <a:pPr marL="0" indent="0">
              <a:buNone/>
            </a:pPr>
            <a:r>
              <a:rPr lang="ru-RU" sz="2400" dirty="0"/>
              <a:t>Значение падежа у </a:t>
            </a:r>
            <a:r>
              <a:rPr lang="ru-RU" sz="2400" b="1" dirty="0"/>
              <a:t>неизменяемых</a:t>
            </a:r>
            <a:r>
              <a:rPr lang="ru-RU" sz="2400" dirty="0"/>
              <a:t> существительных выражается только с помощью предлогов и согласующихся с данным существительным слов:</a:t>
            </a:r>
          </a:p>
          <a:p>
            <a:pPr marL="0" indent="0" algn="ctr">
              <a:buNone/>
            </a:pPr>
            <a:r>
              <a:rPr lang="ru-RU" sz="2400" i="1" dirty="0">
                <a:solidFill>
                  <a:srgbClr val="FF0000"/>
                </a:solidFill>
              </a:rPr>
              <a:t>вкусное рагу</a:t>
            </a:r>
            <a:r>
              <a:rPr lang="ru-RU" sz="2400" dirty="0"/>
              <a:t> (</a:t>
            </a:r>
            <a:r>
              <a:rPr lang="ru-RU" sz="2400" dirty="0" err="1"/>
              <a:t>И.п</a:t>
            </a:r>
            <a:r>
              <a:rPr lang="ru-RU" sz="2400" dirty="0"/>
              <a:t>.), </a:t>
            </a:r>
            <a:r>
              <a:rPr lang="ru-RU" sz="2400" i="1" dirty="0">
                <a:solidFill>
                  <a:srgbClr val="FF0000"/>
                </a:solidFill>
              </a:rPr>
              <a:t>кормили вкусным рагу </a:t>
            </a:r>
            <a:r>
              <a:rPr lang="ru-RU" sz="2400" dirty="0"/>
              <a:t>(Т.п.)</a:t>
            </a:r>
          </a:p>
          <a:p>
            <a:pPr marL="0" indent="0">
              <a:buNone/>
            </a:pPr>
            <a:r>
              <a:rPr lang="ru-RU" sz="2400" dirty="0"/>
              <a:t>изменение существительных по падежам называется </a:t>
            </a:r>
            <a:r>
              <a:rPr lang="ru-RU" sz="2400" b="1" dirty="0"/>
              <a:t>склонением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066296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ТИПЫ СКЛОНЕНИЯ </a:t>
            </a:r>
            <a:br>
              <a:rPr lang="ru-RU" dirty="0" smtClean="0"/>
            </a:br>
            <a:r>
              <a:rPr lang="ru-RU" dirty="0" smtClean="0"/>
              <a:t>ИМЕН СУЩЕСТВИТЕЛЬНЫХ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dirty="0"/>
              <a:t>1-е склонение</a:t>
            </a:r>
          </a:p>
          <a:p>
            <a:pPr marL="0" indent="0">
              <a:buNone/>
            </a:pPr>
            <a:r>
              <a:rPr lang="ru-RU" sz="4000" b="1" dirty="0" smtClean="0"/>
              <a:t>м., </a:t>
            </a:r>
            <a:r>
              <a:rPr lang="ru-RU" sz="4000" b="1" dirty="0"/>
              <a:t>ж. и общего рода с окончанием </a:t>
            </a:r>
            <a:r>
              <a:rPr lang="ru-RU" sz="4000" b="1" i="1" dirty="0">
                <a:solidFill>
                  <a:srgbClr val="FF0000"/>
                </a:solidFill>
              </a:rPr>
              <a:t>-а, -я</a:t>
            </a:r>
            <a:r>
              <a:rPr lang="ru-RU" sz="4000" dirty="0"/>
              <a:t>: </a:t>
            </a:r>
            <a:r>
              <a:rPr lang="ru-RU" sz="4000" i="1" dirty="0">
                <a:solidFill>
                  <a:srgbClr val="FF0000"/>
                </a:solidFill>
              </a:rPr>
              <a:t>дедушка, дядя, мама, деревня, тихоня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59851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Типы склонения </a:t>
            </a:r>
            <a:br>
              <a:rPr lang="ru-RU" dirty="0" smtClean="0"/>
            </a:br>
            <a:r>
              <a:rPr lang="ru-RU" dirty="0" smtClean="0"/>
              <a:t>имен существительных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dirty="0"/>
              <a:t>2-е склонение</a:t>
            </a:r>
          </a:p>
          <a:p>
            <a:pPr marL="0" indent="0">
              <a:buNone/>
            </a:pPr>
            <a:r>
              <a:rPr lang="ru-RU" b="1" dirty="0" err="1"/>
              <a:t>м.р</a:t>
            </a:r>
            <a:r>
              <a:rPr lang="ru-RU" b="1" dirty="0"/>
              <a:t> </a:t>
            </a:r>
            <a:r>
              <a:rPr lang="ru-RU" b="1" dirty="0" smtClean="0"/>
              <a:t>с нулевым окончанием и </a:t>
            </a:r>
            <a:r>
              <a:rPr lang="ru-RU" b="1" dirty="0"/>
              <a:t>ср. р. </a:t>
            </a:r>
            <a:r>
              <a:rPr lang="ru-RU" b="1" dirty="0" smtClean="0"/>
              <a:t>с </a:t>
            </a:r>
            <a:r>
              <a:rPr lang="ru-RU" b="1" dirty="0"/>
              <a:t>окончанием </a:t>
            </a:r>
            <a:r>
              <a:rPr lang="ru-RU" b="1" i="1" dirty="0">
                <a:solidFill>
                  <a:srgbClr val="FF0000"/>
                </a:solidFill>
              </a:rPr>
              <a:t>-о, -е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дом, домишко, домище, конь, ведро, герой, счастье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80044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Типы склонения </a:t>
            </a:r>
            <a:br>
              <a:rPr lang="ru-RU" dirty="0" smtClean="0"/>
            </a:br>
            <a:r>
              <a:rPr lang="ru-RU" dirty="0" smtClean="0"/>
              <a:t>имен существительных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/>
              <a:t>3-е склонение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ж. р. с нулевым окончанием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рожь, морковь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09485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Типы склонения </a:t>
            </a:r>
            <a:br>
              <a:rPr lang="ru-RU" dirty="0" smtClean="0"/>
            </a:br>
            <a:r>
              <a:rPr lang="ru-RU" dirty="0" smtClean="0"/>
              <a:t>имен существительных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/>
              <a:t>Разносклоняемые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10 сущ. на </a:t>
            </a: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b="1" i="1" dirty="0" err="1">
                <a:solidFill>
                  <a:srgbClr val="FF0000"/>
                </a:solidFill>
              </a:rPr>
              <a:t>мя</a:t>
            </a:r>
            <a:r>
              <a:rPr lang="ru-RU" dirty="0"/>
              <a:t>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имя, племя, бремя, время, темя, семя, знамя, пламя, стремя, вымя;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сущ</a:t>
            </a:r>
            <a:r>
              <a:rPr lang="ru-RU" dirty="0"/>
              <a:t>.: </a:t>
            </a:r>
            <a:r>
              <a:rPr lang="ru-RU" i="1" dirty="0">
                <a:solidFill>
                  <a:srgbClr val="FF0000"/>
                </a:solidFill>
              </a:rPr>
              <a:t>дитя, путь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712340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Типы склонения </a:t>
            </a:r>
            <a:br>
              <a:rPr lang="ru-RU" dirty="0" smtClean="0"/>
            </a:br>
            <a:r>
              <a:rPr lang="ru-RU" dirty="0" smtClean="0"/>
              <a:t>имен существительных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/>
              <a:t>Адъективный </a:t>
            </a:r>
            <a:endParaRPr lang="en-US" sz="3600" b="1" dirty="0" smtClean="0"/>
          </a:p>
          <a:p>
            <a:pPr marL="0" indent="0" algn="ctr">
              <a:spcAft>
                <a:spcPts val="0"/>
              </a:spcAft>
              <a:buNone/>
            </a:pPr>
            <a:r>
              <a:rPr lang="ru-RU" b="1" dirty="0" smtClean="0"/>
              <a:t>(</a:t>
            </a:r>
            <a:r>
              <a:rPr lang="ru-RU" b="1" dirty="0"/>
              <a:t>как прилагательные)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сущ., образованные путем перехода из прилагательных (причастий)</a:t>
            </a:r>
            <a:r>
              <a:rPr lang="ru-RU" dirty="0"/>
              <a:t>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столовая, военный, </a:t>
            </a:r>
            <a:r>
              <a:rPr lang="ru-RU" i="1" dirty="0" smtClean="0">
                <a:solidFill>
                  <a:srgbClr val="FF0000"/>
                </a:solidFill>
              </a:rPr>
              <a:t>мороженое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446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6624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9000" b="1" dirty="0"/>
              <a:t>Несклоняемые существительные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7000" dirty="0" smtClean="0"/>
              <a:t>Заимствованные </a:t>
            </a:r>
            <a:r>
              <a:rPr lang="ru-RU" sz="7000" dirty="0"/>
              <a:t>слова, оканчивающиеся на гласные: </a:t>
            </a:r>
            <a:r>
              <a:rPr lang="ru-RU" sz="7000" i="1" dirty="0">
                <a:solidFill>
                  <a:srgbClr val="FF0000"/>
                </a:solidFill>
              </a:rPr>
              <a:t>кашне, радио, такси, алоэ, меню, амплуа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7000" dirty="0" smtClean="0"/>
              <a:t>Существительные </a:t>
            </a:r>
            <a:r>
              <a:rPr lang="ru-RU" sz="7000" dirty="0"/>
              <a:t>женского рода, оканчивающиеся на твердый согласный: </a:t>
            </a:r>
            <a:r>
              <a:rPr lang="ru-RU" sz="7000" i="1" dirty="0">
                <a:solidFill>
                  <a:srgbClr val="FF0000"/>
                </a:solidFill>
              </a:rPr>
              <a:t>мадам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7000" dirty="0" smtClean="0"/>
              <a:t>Некоторые </a:t>
            </a:r>
            <a:r>
              <a:rPr lang="ru-RU" sz="7000" dirty="0"/>
              <a:t>иноязычные географические наименования, имена и фамилии: </a:t>
            </a:r>
            <a:r>
              <a:rPr lang="ru-RU" sz="7000" i="1" dirty="0">
                <a:solidFill>
                  <a:srgbClr val="FF0000"/>
                </a:solidFill>
              </a:rPr>
              <a:t>Борнео, Золя, Франсуа</a:t>
            </a:r>
          </a:p>
          <a:p>
            <a:pPr marL="0" indent="0">
              <a:buNone/>
            </a:pPr>
            <a:r>
              <a:rPr lang="ru-RU" sz="7000" dirty="0" smtClean="0"/>
              <a:t>Фамилии </a:t>
            </a:r>
            <a:r>
              <a:rPr lang="ru-RU" sz="7000" dirty="0"/>
              <a:t>и иноязычные имена на согласную, принадлежащие лицам женского пола: </a:t>
            </a:r>
            <a:r>
              <a:rPr lang="ru-RU" sz="7000" i="1" dirty="0">
                <a:solidFill>
                  <a:srgbClr val="FF0000"/>
                </a:solidFill>
              </a:rPr>
              <a:t>Галя Хомич, Нинель Черемисина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7000" dirty="0" smtClean="0"/>
              <a:t>Фамилии </a:t>
            </a:r>
            <a:r>
              <a:rPr lang="ru-RU" sz="7000" dirty="0"/>
              <a:t>на </a:t>
            </a:r>
            <a:r>
              <a:rPr lang="ru-RU" sz="7000" i="1" dirty="0" smtClean="0">
                <a:solidFill>
                  <a:srgbClr val="FF0000"/>
                </a:solidFill>
              </a:rPr>
              <a:t>-</a:t>
            </a:r>
            <a:r>
              <a:rPr lang="ru-RU" sz="7000" i="1" dirty="0">
                <a:solidFill>
                  <a:srgbClr val="FF0000"/>
                </a:solidFill>
              </a:rPr>
              <a:t>о, -ко, -</a:t>
            </a:r>
            <a:r>
              <a:rPr lang="ru-RU" sz="7000" i="1" dirty="0" err="1">
                <a:solidFill>
                  <a:srgbClr val="FF0000"/>
                </a:solidFill>
              </a:rPr>
              <a:t>енко</a:t>
            </a:r>
            <a:r>
              <a:rPr lang="ru-RU" sz="7000" i="1" dirty="0">
                <a:solidFill>
                  <a:srgbClr val="FF0000"/>
                </a:solidFill>
              </a:rPr>
              <a:t>, -их, -</a:t>
            </a:r>
            <a:r>
              <a:rPr lang="ru-RU" sz="7000" i="1" dirty="0" err="1">
                <a:solidFill>
                  <a:srgbClr val="FF0000"/>
                </a:solidFill>
              </a:rPr>
              <a:t>ых</a:t>
            </a:r>
            <a:r>
              <a:rPr lang="ru-RU" sz="7000" i="1" dirty="0">
                <a:solidFill>
                  <a:srgbClr val="FF0000"/>
                </a:solidFill>
              </a:rPr>
              <a:t>, -</a:t>
            </a:r>
            <a:r>
              <a:rPr lang="ru-RU" sz="7000" i="1" dirty="0" err="1">
                <a:solidFill>
                  <a:srgbClr val="FF0000"/>
                </a:solidFill>
              </a:rPr>
              <a:t>аго</a:t>
            </a:r>
            <a:r>
              <a:rPr lang="ru-RU" sz="7000" dirty="0"/>
              <a:t>:</a:t>
            </a:r>
            <a:r>
              <a:rPr lang="ru-RU" sz="7000" i="1" dirty="0">
                <a:solidFill>
                  <a:srgbClr val="FF0000"/>
                </a:solidFill>
              </a:rPr>
              <a:t> </a:t>
            </a:r>
            <a:r>
              <a:rPr lang="ru-RU" sz="7000" i="1" dirty="0" err="1">
                <a:solidFill>
                  <a:srgbClr val="FF0000"/>
                </a:solidFill>
              </a:rPr>
              <a:t>Барто</a:t>
            </a:r>
            <a:r>
              <a:rPr lang="ru-RU" sz="7000" i="1" dirty="0">
                <a:solidFill>
                  <a:srgbClr val="FF0000"/>
                </a:solidFill>
              </a:rPr>
              <a:t>, Франко, Шевченко, Седых, Живаго</a:t>
            </a:r>
          </a:p>
          <a:p>
            <a:pPr marL="0" indent="0">
              <a:buNone/>
            </a:pPr>
            <a:r>
              <a:rPr lang="ru-RU" sz="7000" dirty="0" smtClean="0"/>
              <a:t>Многие аббревиатуры</a:t>
            </a:r>
            <a:r>
              <a:rPr lang="ru-RU" sz="7000" dirty="0"/>
              <a:t>:</a:t>
            </a:r>
            <a:r>
              <a:rPr lang="ru-RU" sz="7000" dirty="0" smtClean="0"/>
              <a:t> </a:t>
            </a:r>
            <a:r>
              <a:rPr lang="ru-RU" sz="7000" i="1" dirty="0">
                <a:solidFill>
                  <a:srgbClr val="FF0000"/>
                </a:solidFill>
              </a:rPr>
              <a:t>районо, МИД, ООН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34376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Морфологический разбор имени существительного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Общее грамматическое </a:t>
            </a:r>
            <a:r>
              <a:rPr lang="ru-RU" b="1" dirty="0" smtClean="0"/>
              <a:t>значение </a:t>
            </a:r>
            <a:r>
              <a:rPr lang="ru-RU" dirty="0" smtClean="0"/>
              <a:t>(</a:t>
            </a:r>
            <a:r>
              <a:rPr lang="ru-RU" dirty="0"/>
              <a:t>вопросы: кто? что? Обозначает предмет)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Начальная форма (И. п. ед. ч.)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Морфологические признаки</a:t>
            </a:r>
            <a:r>
              <a:rPr lang="ru-RU" dirty="0"/>
              <a:t>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Постоянные: собственное или нарицательное; одушевленное или неодушевленное; конкретное, абстрактное, вещественное, собирательное; род; склонение;</a:t>
            </a:r>
          </a:p>
          <a:p>
            <a:pPr marL="0" indent="0">
              <a:buNone/>
            </a:pPr>
            <a:r>
              <a:rPr lang="ru-RU" dirty="0"/>
              <a:t>Непостоянные: число; падеж.</a:t>
            </a:r>
          </a:p>
          <a:p>
            <a:pPr marL="0" indent="0">
              <a:buNone/>
            </a:pPr>
            <a:r>
              <a:rPr lang="ru-RU" b="1" dirty="0"/>
              <a:t>Синтаксическая роль</a:t>
            </a:r>
            <a:r>
              <a:rPr lang="ru-RU" dirty="0"/>
              <a:t>.</a:t>
            </a:r>
          </a:p>
          <a:p>
            <a:pPr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02326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/>
              <a:t>Междометия</a:t>
            </a:r>
            <a:r>
              <a:rPr lang="ru-RU" dirty="0"/>
              <a:t> служат для выражения определенных чувств и волеизъявлений, не называя их. Не изменяются. Не являются членами предложения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81787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</a:t>
            </a:r>
            <a:r>
              <a:rPr lang="ru-RU" dirty="0" smtClean="0"/>
              <a:t>разбора существительного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Лодка стрелой мчится по озеру 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Стрелой </a:t>
            </a:r>
            <a:r>
              <a:rPr lang="ru-RU" dirty="0"/>
              <a:t>– </a:t>
            </a:r>
            <a:r>
              <a:rPr lang="ru-RU" dirty="0" smtClean="0"/>
              <a:t>имя </a:t>
            </a:r>
            <a:r>
              <a:rPr lang="ru-RU" dirty="0"/>
              <a:t>сущ.</a:t>
            </a:r>
          </a:p>
          <a:p>
            <a:pPr marL="400050" lvl="1" indent="0">
              <a:buNone/>
            </a:pPr>
            <a:r>
              <a:rPr lang="ru-RU" dirty="0" smtClean="0"/>
              <a:t>  Начальная </a:t>
            </a:r>
            <a:r>
              <a:rPr lang="ru-RU" dirty="0"/>
              <a:t>форма :стрела. 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/>
              <a:t>Постоянные морфологические </a:t>
            </a:r>
            <a:r>
              <a:rPr lang="ru-RU" dirty="0" smtClean="0"/>
              <a:t>признаки: нарицательное</a:t>
            </a:r>
            <a:r>
              <a:rPr lang="ru-RU" dirty="0"/>
              <a:t>, неодушевленное, конкретное, ж. р.,1 </a:t>
            </a:r>
            <a:r>
              <a:rPr lang="ru-RU" dirty="0" err="1"/>
              <a:t>скл</a:t>
            </a:r>
            <a:r>
              <a:rPr lang="ru-RU" dirty="0" smtClean="0"/>
              <a:t>.; </a:t>
            </a:r>
          </a:p>
          <a:p>
            <a:pPr marL="542925" lvl="1" indent="-142875">
              <a:buNone/>
            </a:pPr>
            <a:r>
              <a:rPr lang="ru-RU" dirty="0"/>
              <a:t> </a:t>
            </a:r>
            <a:r>
              <a:rPr lang="ru-RU" dirty="0" smtClean="0"/>
              <a:t> Непостоянные </a:t>
            </a:r>
            <a:r>
              <a:rPr lang="ru-RU" dirty="0"/>
              <a:t>морфологические признаки: в форме </a:t>
            </a:r>
            <a:r>
              <a:rPr lang="ru-RU" dirty="0" smtClean="0"/>
              <a:t>    ед</a:t>
            </a:r>
            <a:r>
              <a:rPr lang="ru-RU" dirty="0"/>
              <a:t>. ч., Т. п.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/>
              <a:t>В </a:t>
            </a:r>
            <a:r>
              <a:rPr lang="ru-RU" dirty="0" smtClean="0"/>
              <a:t>предложении </a:t>
            </a:r>
            <a:r>
              <a:rPr lang="ru-RU" dirty="0"/>
              <a:t>– </a:t>
            </a:r>
            <a:r>
              <a:rPr lang="ru-RU" dirty="0" smtClean="0"/>
              <a:t>обстоятельство </a:t>
            </a:r>
            <a:r>
              <a:rPr lang="ru-RU" dirty="0"/>
              <a:t>образа действия.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i="1" dirty="0"/>
              <a:t>Мчится (</a:t>
            </a:r>
            <a:r>
              <a:rPr lang="ru-RU" b="1" i="1" dirty="0"/>
              <a:t>каким образом?</a:t>
            </a:r>
            <a:r>
              <a:rPr lang="ru-RU" i="1" dirty="0"/>
              <a:t>) </a:t>
            </a:r>
            <a:r>
              <a:rPr lang="ru-RU" i="1" u="dotDash" dirty="0"/>
              <a:t>стрелой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54616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/>
              <a:t>ИМЯ ПРИЛАГАТЕЛЬНОЕ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 smtClean="0"/>
              <a:t>Общее </a:t>
            </a:r>
            <a:r>
              <a:rPr lang="ru-RU" sz="3600" b="1" dirty="0"/>
              <a:t>лексическое значение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Обозначает</a:t>
            </a:r>
            <a:r>
              <a:rPr lang="ru-RU" dirty="0"/>
              <a:t> признак предмета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Отвечает на вопросы: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какой? каков? чей?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солнечный круг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ненастная погода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знойное лето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зимние дни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мамина шляпа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908720"/>
            <a:ext cx="8229600" cy="796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ЗНАЧЕНИЕ И ГРАММАТИЧЕСКИЕ </a:t>
            </a:r>
            <a:r>
              <a:rPr lang="ru-RU" dirty="0" smtClean="0"/>
              <a:t>ПРИЗНАКИ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20653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ИМЯ ПРИЛАГАТЕЛЬНОЕ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Разряды по значению </a:t>
            </a:r>
            <a:endParaRPr lang="ru-RU" b="1" dirty="0" smtClean="0"/>
          </a:p>
          <a:p>
            <a:pPr marL="0" indent="0" algn="ctr">
              <a:spcAft>
                <a:spcPts val="0"/>
              </a:spcAft>
              <a:buNone/>
            </a:pPr>
            <a:r>
              <a:rPr lang="ru-RU" sz="3000" b="1" dirty="0" smtClean="0"/>
              <a:t>(</a:t>
            </a:r>
            <a:r>
              <a:rPr lang="ru-RU" sz="3000" b="1" dirty="0"/>
              <a:t>постоянные признаки):</a:t>
            </a:r>
            <a:endParaRPr lang="ru-RU" b="1" dirty="0"/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Качественные</a:t>
            </a:r>
            <a:r>
              <a:rPr lang="ru-RU" dirty="0"/>
              <a:t>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большой, молодой, зелёный, тяжёлый, красивый, добрый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Относительные</a:t>
            </a:r>
            <a:r>
              <a:rPr lang="ru-RU" dirty="0"/>
              <a:t>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деревянный, московский, зимний, спортивный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Притяжательные</a:t>
            </a:r>
            <a:r>
              <a:rPr lang="ru-RU" dirty="0"/>
              <a:t>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мамин, Настин, волчий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8465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Морфологические </a:t>
            </a:r>
            <a:r>
              <a:rPr lang="ru-RU" dirty="0" smtClean="0"/>
              <a:t>признаки </a:t>
            </a:r>
            <a:r>
              <a:rPr lang="ru-RU" sz="4000" dirty="0" smtClean="0"/>
              <a:t>(</a:t>
            </a:r>
            <a:r>
              <a:rPr lang="ru-RU" sz="4000" dirty="0"/>
              <a:t>непостоянные)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Полное </a:t>
            </a:r>
            <a:r>
              <a:rPr lang="ru-RU" b="1" dirty="0"/>
              <a:t>или краткое: </a:t>
            </a:r>
            <a:endParaRPr lang="ru-RU" b="1" dirty="0" smtClean="0"/>
          </a:p>
          <a:p>
            <a:pPr marL="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высокий</a:t>
            </a:r>
            <a:r>
              <a:rPr lang="ru-RU" dirty="0"/>
              <a:t> </a:t>
            </a:r>
            <a:r>
              <a:rPr lang="ru-RU" i="1" dirty="0">
                <a:solidFill>
                  <a:srgbClr val="FF0000"/>
                </a:solidFill>
              </a:rPr>
              <a:t>–</a:t>
            </a:r>
            <a:r>
              <a:rPr lang="ru-RU" dirty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высок</a:t>
            </a:r>
            <a:endParaRPr lang="ru-RU" i="1" dirty="0">
              <a:solidFill>
                <a:srgbClr val="FF0000"/>
              </a:solidFill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Степень сравнения</a:t>
            </a:r>
            <a:r>
              <a:rPr lang="ru-RU" dirty="0" smtClean="0"/>
              <a:t>: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выше</a:t>
            </a:r>
            <a:r>
              <a:rPr lang="ru-RU" i="1" dirty="0">
                <a:solidFill>
                  <a:srgbClr val="FF0000"/>
                </a:solidFill>
              </a:rPr>
              <a:t>, более высокий, </a:t>
            </a:r>
            <a:endParaRPr lang="ru-RU" i="1" dirty="0" smtClean="0">
              <a:solidFill>
                <a:srgbClr val="FF0000"/>
              </a:solidFill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высочайший</a:t>
            </a:r>
            <a:r>
              <a:rPr lang="ru-RU" i="1" dirty="0">
                <a:solidFill>
                  <a:srgbClr val="FF0000"/>
                </a:solidFill>
              </a:rPr>
              <a:t>, самый высокий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Род </a:t>
            </a:r>
            <a:r>
              <a:rPr lang="ru-RU" dirty="0"/>
              <a:t>(если в ед. ч.):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высокий, высокая, высокое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Число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высокий, высокие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Падеж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высокий, высокого, высокому, высокого, высоким, (о) высоком</a:t>
            </a:r>
          </a:p>
          <a:p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5220072" y="1725368"/>
            <a:ext cx="432048" cy="2016224"/>
          </a:xfrm>
          <a:prstGeom prst="rightBrace">
            <a:avLst>
              <a:gd name="adj1" fmla="val 5957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92104" y="2301432"/>
            <a:ext cx="172819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только </a:t>
            </a:r>
            <a:r>
              <a:rPr lang="ru-RU" dirty="0">
                <a:solidFill>
                  <a:schemeClr val="tx1"/>
                </a:solidFill>
              </a:rPr>
              <a:t>у </a:t>
            </a:r>
            <a:r>
              <a:rPr lang="ru-RU" dirty="0" smtClean="0">
                <a:solidFill>
                  <a:schemeClr val="tx1"/>
                </a:solidFill>
              </a:rPr>
              <a:t>качественных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49530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Синтаксическая роль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имени прилагательного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Полная форма: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согласованное определение: </a:t>
            </a:r>
            <a:endParaRPr lang="ru-RU" dirty="0" smtClean="0"/>
          </a:p>
          <a:p>
            <a:pPr marL="452438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Наступила </a:t>
            </a:r>
            <a:r>
              <a:rPr lang="ru-RU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тёплая</a:t>
            </a:r>
            <a:r>
              <a:rPr lang="ru-RU" i="1" dirty="0">
                <a:solidFill>
                  <a:srgbClr val="FF0000"/>
                </a:solidFill>
              </a:rPr>
              <a:t> весна. 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часть составного именного сказуемого: 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Весна </a:t>
            </a: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была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тёплая</a:t>
            </a:r>
            <a:r>
              <a:rPr lang="ru-RU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Краткая форма</a:t>
            </a:r>
            <a:r>
              <a:rPr lang="ru-RU" dirty="0"/>
              <a:t>: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dirty="0"/>
              <a:t>часть составного именного сказуемого: </a:t>
            </a:r>
            <a:r>
              <a:rPr lang="ru-RU" i="1" dirty="0">
                <a:solidFill>
                  <a:srgbClr val="FF0000"/>
                </a:solidFill>
              </a:rPr>
              <a:t>Природа осенью </a:t>
            </a:r>
            <a:r>
              <a:rPr lang="ru-RU" i="1" u="dbl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красива</a:t>
            </a:r>
            <a:r>
              <a:rPr lang="ru-RU" i="1" dirty="0">
                <a:solidFill>
                  <a:srgbClr val="FF0000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172576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РАЗРЯДЫ ИМЁН ПРИЛАГАТЕЛЬНЫХ ПО ЗНАЧЕНИЮ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Качественные (</a:t>
            </a:r>
            <a:r>
              <a:rPr lang="ru-RU" b="1" i="1" dirty="0">
                <a:solidFill>
                  <a:srgbClr val="FF0000"/>
                </a:solidFill>
              </a:rPr>
              <a:t>какой?</a:t>
            </a:r>
            <a:r>
              <a:rPr lang="ru-RU" b="1" dirty="0"/>
              <a:t>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Обозначают</a:t>
            </a:r>
            <a:r>
              <a:rPr lang="ru-RU" dirty="0"/>
              <a:t> непосредственный признак предмета (по форме, размеру, цвету, весу, вкусу, запаху, температуре и т. п.), который может проявляться в большей или меньшей степени: </a:t>
            </a:r>
            <a:r>
              <a:rPr lang="ru-RU" i="1" dirty="0">
                <a:solidFill>
                  <a:srgbClr val="FF0000"/>
                </a:solidFill>
              </a:rPr>
              <a:t>умный, умнее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5162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55000" lnSpcReduction="20000"/>
          </a:bodyPr>
          <a:lstStyle/>
          <a:p>
            <a:pPr marL="269875" indent="-269875">
              <a:spcAft>
                <a:spcPts val="0"/>
              </a:spcAft>
              <a:buFont typeface="+mj-lt"/>
              <a:buAutoNum type="arabicPeriod"/>
            </a:pPr>
            <a:r>
              <a:rPr lang="ru-RU" sz="4200" dirty="0"/>
              <a:t>Имеют полную или краткую форму: </a:t>
            </a:r>
            <a:r>
              <a:rPr lang="ru-RU" sz="4200" i="1" dirty="0"/>
              <a:t>добрый – </a:t>
            </a:r>
            <a:r>
              <a:rPr lang="ru-RU" sz="4200" i="1" dirty="0" smtClean="0"/>
              <a:t>добр</a:t>
            </a:r>
            <a:r>
              <a:rPr lang="ru-RU" sz="4200" i="1" dirty="0"/>
              <a:t>, </a:t>
            </a:r>
            <a:r>
              <a:rPr lang="ru-RU" sz="4200" i="1" dirty="0" smtClean="0"/>
              <a:t>добр</a:t>
            </a:r>
            <a:r>
              <a:rPr lang="ru-RU" sz="4200" i="1" dirty="0" smtClean="0">
                <a:solidFill>
                  <a:srgbClr val="FF0000"/>
                </a:solidFill>
              </a:rPr>
              <a:t>а́</a:t>
            </a:r>
            <a:r>
              <a:rPr lang="ru-RU" sz="4200" i="1" dirty="0" smtClean="0"/>
              <a:t>, добр</a:t>
            </a:r>
            <a:r>
              <a:rPr lang="ru-RU" sz="4200" i="1" dirty="0" smtClean="0">
                <a:solidFill>
                  <a:srgbClr val="FF0000"/>
                </a:solidFill>
              </a:rPr>
              <a:t>о́</a:t>
            </a:r>
            <a:r>
              <a:rPr lang="ru-RU" sz="4200" i="1" dirty="0" smtClean="0"/>
              <a:t>, добр</a:t>
            </a:r>
            <a:r>
              <a:rPr lang="ru-RU" sz="4200" i="1" dirty="0" smtClean="0">
                <a:solidFill>
                  <a:srgbClr val="FF0000"/>
                </a:solidFill>
              </a:rPr>
              <a:t>ы́</a:t>
            </a:r>
            <a:endParaRPr lang="ru-RU" sz="4200" i="1" dirty="0">
              <a:solidFill>
                <a:srgbClr val="FF0000"/>
              </a:solidFill>
            </a:endParaRPr>
          </a:p>
          <a:p>
            <a:pPr marL="269875" indent="-269875">
              <a:spcAft>
                <a:spcPts val="0"/>
              </a:spcAft>
              <a:buFont typeface="+mj-lt"/>
              <a:buAutoNum type="arabicPeriod"/>
            </a:pPr>
            <a:r>
              <a:rPr lang="ru-RU" sz="4200" dirty="0"/>
              <a:t>Образуют степени сравнения: </a:t>
            </a:r>
            <a:r>
              <a:rPr lang="ru-RU" sz="4200" i="1" dirty="0"/>
              <a:t>добрее, более добрый, добрейший, самый добрый</a:t>
            </a:r>
          </a:p>
          <a:p>
            <a:pPr marL="269875" indent="-269875">
              <a:spcAft>
                <a:spcPts val="0"/>
              </a:spcAft>
              <a:buFont typeface="+mj-lt"/>
              <a:buAutoNum type="arabicPeriod"/>
            </a:pPr>
            <a:r>
              <a:rPr lang="ru-RU" sz="4200" dirty="0"/>
              <a:t>Могут сочетаться с наречиями меры и степени </a:t>
            </a:r>
            <a:r>
              <a:rPr lang="ru-RU" sz="4200" b="1" i="1" dirty="0">
                <a:solidFill>
                  <a:srgbClr val="FF0000"/>
                </a:solidFill>
              </a:rPr>
              <a:t>очень, весьма, слишком</a:t>
            </a:r>
            <a:r>
              <a:rPr lang="ru-RU" sz="4200" dirty="0"/>
              <a:t> и т. п.: </a:t>
            </a:r>
            <a:r>
              <a:rPr lang="ru-RU" sz="4200" i="1" dirty="0">
                <a:solidFill>
                  <a:srgbClr val="FF0000"/>
                </a:solidFill>
              </a:rPr>
              <a:t>очень</a:t>
            </a:r>
            <a:r>
              <a:rPr lang="ru-RU" sz="4200" i="1" dirty="0"/>
              <a:t> добрый, </a:t>
            </a:r>
            <a:r>
              <a:rPr lang="ru-RU" sz="4200" i="1" dirty="0">
                <a:solidFill>
                  <a:srgbClr val="FF0000"/>
                </a:solidFill>
              </a:rPr>
              <a:t>слишком</a:t>
            </a:r>
            <a:r>
              <a:rPr lang="ru-RU" sz="4200" i="1" dirty="0"/>
              <a:t> добрый</a:t>
            </a:r>
            <a:r>
              <a:rPr lang="ru-RU" sz="4200" dirty="0"/>
              <a:t>.</a:t>
            </a:r>
          </a:p>
          <a:p>
            <a:pPr marL="269875" indent="-269875">
              <a:spcAft>
                <a:spcPts val="0"/>
              </a:spcAft>
              <a:buFont typeface="+mj-lt"/>
              <a:buAutoNum type="arabicPeriod"/>
            </a:pPr>
            <a:r>
              <a:rPr lang="ru-RU" sz="4200" dirty="0"/>
              <a:t>Имеют формы оценки с уменьшительно-ласкательными суффиксами: </a:t>
            </a:r>
            <a:r>
              <a:rPr lang="ru-RU" sz="4200" i="1" dirty="0"/>
              <a:t>лёг</a:t>
            </a:r>
            <a:r>
              <a:rPr lang="ru-RU" sz="4200" i="1" dirty="0">
                <a:solidFill>
                  <a:srgbClr val="FF0000"/>
                </a:solidFill>
              </a:rPr>
              <a:t>оньк</a:t>
            </a:r>
            <a:r>
              <a:rPr lang="ru-RU" sz="4200" i="1" dirty="0"/>
              <a:t>ий, добр</a:t>
            </a:r>
            <a:r>
              <a:rPr lang="ru-RU" sz="4200" i="1" dirty="0">
                <a:solidFill>
                  <a:srgbClr val="FF0000"/>
                </a:solidFill>
              </a:rPr>
              <a:t>еньк</a:t>
            </a:r>
            <a:r>
              <a:rPr lang="ru-RU" sz="4200" i="1" dirty="0"/>
              <a:t>ий, узк</a:t>
            </a:r>
            <a:r>
              <a:rPr lang="ru-RU" sz="4200" i="1" dirty="0">
                <a:solidFill>
                  <a:srgbClr val="FF0000"/>
                </a:solidFill>
              </a:rPr>
              <a:t>оват</a:t>
            </a:r>
            <a:r>
              <a:rPr lang="ru-RU" sz="4200" i="1" dirty="0"/>
              <a:t>ый, син</a:t>
            </a:r>
            <a:r>
              <a:rPr lang="ru-RU" sz="4200" i="1" dirty="0">
                <a:solidFill>
                  <a:srgbClr val="FF0000"/>
                </a:solidFill>
              </a:rPr>
              <a:t>еват</a:t>
            </a:r>
            <a:r>
              <a:rPr lang="ru-RU" sz="4200" i="1" dirty="0"/>
              <a:t>ый.</a:t>
            </a:r>
          </a:p>
          <a:p>
            <a:pPr marL="269875" indent="-269875">
              <a:spcAft>
                <a:spcPts val="0"/>
              </a:spcAft>
              <a:buFont typeface="+mj-lt"/>
              <a:buAutoNum type="arabicPeriod"/>
            </a:pPr>
            <a:r>
              <a:rPr lang="ru-RU" sz="4200" dirty="0"/>
              <a:t>Образуют:</a:t>
            </a:r>
          </a:p>
          <a:p>
            <a:pPr marL="400050" lvl="1" indent="0">
              <a:buNone/>
            </a:pPr>
            <a:r>
              <a:rPr lang="ru-RU" sz="4200" dirty="0"/>
              <a:t>а)	наречия на </a:t>
            </a:r>
            <a:r>
              <a:rPr lang="ru-RU" sz="4200" b="1" i="1" dirty="0" smtClean="0">
                <a:solidFill>
                  <a:srgbClr val="FF0000"/>
                </a:solidFill>
              </a:rPr>
              <a:t>-о</a:t>
            </a:r>
            <a:r>
              <a:rPr lang="ru-RU" sz="4200" b="1" i="1" dirty="0">
                <a:solidFill>
                  <a:srgbClr val="FF0000"/>
                </a:solidFill>
              </a:rPr>
              <a:t>, -е</a:t>
            </a:r>
            <a:r>
              <a:rPr lang="ru-RU" sz="4200" dirty="0"/>
              <a:t>: </a:t>
            </a:r>
            <a:r>
              <a:rPr lang="ru-RU" sz="4200" i="1" dirty="0"/>
              <a:t>говорит </a:t>
            </a:r>
            <a:r>
              <a:rPr lang="ru-RU" sz="4200" i="1" dirty="0">
                <a:solidFill>
                  <a:srgbClr val="FF0000"/>
                </a:solidFill>
              </a:rPr>
              <a:t>умно</a:t>
            </a:r>
            <a:r>
              <a:rPr lang="ru-RU" sz="4200" i="1" dirty="0"/>
              <a:t>, веселый – </a:t>
            </a:r>
            <a:r>
              <a:rPr lang="ru-RU" sz="4200" i="1" dirty="0" smtClean="0">
                <a:solidFill>
                  <a:srgbClr val="FF0000"/>
                </a:solidFill>
              </a:rPr>
              <a:t>весело</a:t>
            </a:r>
            <a:r>
              <a:rPr lang="ru-RU" sz="4200" i="1" dirty="0"/>
              <a:t>, пишет </a:t>
            </a:r>
            <a:r>
              <a:rPr lang="ru-RU" sz="4200" i="1" dirty="0">
                <a:solidFill>
                  <a:srgbClr val="FF0000"/>
                </a:solidFill>
              </a:rPr>
              <a:t>хорошо</a:t>
            </a:r>
            <a:r>
              <a:rPr lang="ru-RU" sz="4200" i="1" dirty="0"/>
              <a:t>, жгучий – </a:t>
            </a:r>
            <a:r>
              <a:rPr lang="ru-RU" sz="4200" i="1" dirty="0" smtClean="0">
                <a:solidFill>
                  <a:srgbClr val="FF0000"/>
                </a:solidFill>
              </a:rPr>
              <a:t>жгуче</a:t>
            </a:r>
            <a:endParaRPr lang="ru-RU" sz="4200" i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ru-RU" sz="4200" dirty="0"/>
              <a:t>б)	абстрактные существительные с суффиксами </a:t>
            </a:r>
            <a:r>
              <a:rPr lang="ru-RU" sz="4200" b="1" i="1" dirty="0">
                <a:solidFill>
                  <a:srgbClr val="FF0000"/>
                </a:solidFill>
              </a:rPr>
              <a:t>-ость, -</a:t>
            </a:r>
            <a:r>
              <a:rPr lang="ru-RU" sz="4200" b="1" i="1" dirty="0" err="1">
                <a:solidFill>
                  <a:srgbClr val="FF0000"/>
                </a:solidFill>
              </a:rPr>
              <a:t>изн</a:t>
            </a:r>
            <a:r>
              <a:rPr lang="ru-RU" sz="4200" b="1" i="1" dirty="0">
                <a:solidFill>
                  <a:srgbClr val="FF0000"/>
                </a:solidFill>
              </a:rPr>
              <a:t>-, -от- </a:t>
            </a:r>
            <a:r>
              <a:rPr lang="ru-RU" sz="4200" dirty="0"/>
              <a:t>и др.: </a:t>
            </a:r>
            <a:r>
              <a:rPr lang="ru-RU" sz="4200" i="1" dirty="0"/>
              <a:t>молод</a:t>
            </a:r>
            <a:r>
              <a:rPr lang="ru-RU" sz="4200" i="1" dirty="0">
                <a:solidFill>
                  <a:srgbClr val="FF0000"/>
                </a:solidFill>
              </a:rPr>
              <a:t>ость</a:t>
            </a:r>
            <a:r>
              <a:rPr lang="ru-RU" sz="4200" i="1" dirty="0"/>
              <a:t>, нов</a:t>
            </a:r>
            <a:r>
              <a:rPr lang="ru-RU" sz="4200" i="1" dirty="0">
                <a:solidFill>
                  <a:srgbClr val="FF0000"/>
                </a:solidFill>
              </a:rPr>
              <a:t>изн</a:t>
            </a:r>
            <a:r>
              <a:rPr lang="ru-RU" sz="4200" i="1" dirty="0"/>
              <a:t>а, добр</a:t>
            </a:r>
            <a:r>
              <a:rPr lang="ru-RU" sz="4200" i="1" dirty="0">
                <a:solidFill>
                  <a:srgbClr val="FF0000"/>
                </a:solidFill>
              </a:rPr>
              <a:t>от</a:t>
            </a:r>
            <a:r>
              <a:rPr lang="ru-RU" sz="4200" i="1" dirty="0"/>
              <a:t>а</a:t>
            </a:r>
          </a:p>
          <a:p>
            <a:pPr marL="269875" indent="-269875">
              <a:spcAft>
                <a:spcPts val="0"/>
              </a:spcAft>
              <a:buFont typeface="+mj-lt"/>
              <a:buAutoNum type="arabicPeriod"/>
            </a:pPr>
            <a:r>
              <a:rPr lang="ru-RU" sz="4200" dirty="0"/>
              <a:t>Можно подобрать антонимы: </a:t>
            </a:r>
            <a:r>
              <a:rPr lang="ru-RU" sz="4200" i="1" dirty="0"/>
              <a:t>добрый – </a:t>
            </a:r>
            <a:r>
              <a:rPr lang="ru-RU" sz="4200" i="1" dirty="0" smtClean="0">
                <a:solidFill>
                  <a:srgbClr val="FF0000"/>
                </a:solidFill>
              </a:rPr>
              <a:t>злой</a:t>
            </a:r>
            <a:r>
              <a:rPr lang="ru-RU" sz="4200" i="1" dirty="0"/>
              <a:t>, высокий – </a:t>
            </a:r>
            <a:r>
              <a:rPr lang="ru-RU" sz="4200" i="1" dirty="0" smtClean="0">
                <a:solidFill>
                  <a:srgbClr val="FF0000"/>
                </a:solidFill>
              </a:rPr>
              <a:t>низкий</a:t>
            </a:r>
            <a:endParaRPr lang="ru-RU" sz="42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814345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Примечание!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Не все качественные прилагательные обладают всеми указанными признаками. Некоторые не образуют краткой формы: </a:t>
            </a:r>
            <a:r>
              <a:rPr lang="ru-RU" b="1" i="1" dirty="0">
                <a:solidFill>
                  <a:srgbClr val="FF0000"/>
                </a:solidFill>
              </a:rPr>
              <a:t>умелый, левый </a:t>
            </a:r>
            <a:r>
              <a:rPr lang="ru-RU" dirty="0"/>
              <a:t>и др., не сочетаются с наречиями меры и степени и не образуют степеней сравнения: </a:t>
            </a:r>
            <a:r>
              <a:rPr lang="ru-RU" b="1" i="1" dirty="0">
                <a:solidFill>
                  <a:srgbClr val="FF0000"/>
                </a:solidFill>
              </a:rPr>
              <a:t>слепой, глухой </a:t>
            </a:r>
            <a:r>
              <a:rPr lang="ru-RU" dirty="0"/>
              <a:t>и др., не вступают в антонимические отношения: </a:t>
            </a:r>
            <a:r>
              <a:rPr lang="ru-RU" b="1" i="1" dirty="0">
                <a:solidFill>
                  <a:srgbClr val="FF0000"/>
                </a:solidFill>
              </a:rPr>
              <a:t>красный, желтый</a:t>
            </a:r>
            <a:r>
              <a:rPr lang="ru-RU" dirty="0"/>
              <a:t>; не образуют абстрактных существительных: </a:t>
            </a:r>
            <a:r>
              <a:rPr lang="ru-RU" b="1" i="1" dirty="0">
                <a:solidFill>
                  <a:srgbClr val="FF0000"/>
                </a:solidFill>
              </a:rPr>
              <a:t>сиреневый, большой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30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Относительные (</a:t>
            </a:r>
            <a:r>
              <a:rPr lang="ru-RU" i="1" dirty="0">
                <a:solidFill>
                  <a:srgbClr val="FF0000"/>
                </a:solidFill>
              </a:rPr>
              <a:t>какой? чей?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b="1" dirty="0"/>
              <a:t>Обозначают признак предмета </a:t>
            </a:r>
            <a:r>
              <a:rPr lang="ru-RU" dirty="0"/>
              <a:t>через посредство другого предмета, т.е. </a:t>
            </a:r>
            <a:r>
              <a:rPr lang="ru-RU" b="1" dirty="0"/>
              <a:t>относительно</a:t>
            </a:r>
            <a:r>
              <a:rPr lang="ru-RU" dirty="0"/>
              <a:t> другого предмета: </a:t>
            </a:r>
            <a:endParaRPr lang="en-US" dirty="0" smtClean="0"/>
          </a:p>
          <a:p>
            <a:pPr marL="269875" indent="0" algn="just">
              <a:spcAft>
                <a:spcPts val="0"/>
              </a:spcAft>
              <a:buNone/>
            </a:pPr>
            <a:r>
              <a:rPr lang="ru-RU" i="1" dirty="0" smtClean="0"/>
              <a:t>дни </a:t>
            </a:r>
            <a:r>
              <a:rPr lang="ru-RU" i="1" dirty="0"/>
              <a:t>зимы – </a:t>
            </a:r>
            <a:r>
              <a:rPr lang="ru-RU" i="1" dirty="0" smtClean="0">
                <a:solidFill>
                  <a:srgbClr val="FF0000"/>
                </a:solidFill>
              </a:rPr>
              <a:t>зимние</a:t>
            </a:r>
            <a:r>
              <a:rPr lang="ru-RU" i="1" dirty="0" smtClean="0"/>
              <a:t> </a:t>
            </a:r>
            <a:r>
              <a:rPr lang="ru-RU" i="1" dirty="0"/>
              <a:t>дни</a:t>
            </a:r>
            <a:r>
              <a:rPr lang="ru-RU" dirty="0"/>
              <a:t>. </a:t>
            </a:r>
            <a:endParaRPr lang="en-US" dirty="0" smtClean="0"/>
          </a:p>
          <a:p>
            <a:pPr marL="0" indent="0" algn="just">
              <a:spcAft>
                <a:spcPts val="0"/>
              </a:spcAft>
              <a:buNone/>
            </a:pPr>
            <a:r>
              <a:rPr lang="ru-RU" b="1" dirty="0" smtClean="0"/>
              <a:t>Указывают </a:t>
            </a:r>
            <a:r>
              <a:rPr lang="ru-RU" b="1" dirty="0"/>
              <a:t>на материал</a:t>
            </a:r>
            <a:r>
              <a:rPr lang="ru-RU" dirty="0"/>
              <a:t>, из которого сделан </a:t>
            </a:r>
            <a:r>
              <a:rPr lang="ru-RU" dirty="0" smtClean="0"/>
              <a:t>предмет:</a:t>
            </a:r>
          </a:p>
          <a:p>
            <a:pPr marL="269875" indent="0" algn="just">
              <a:spcAft>
                <a:spcPts val="0"/>
              </a:spcAft>
              <a:buNone/>
            </a:pPr>
            <a:r>
              <a:rPr lang="ru-RU" dirty="0" smtClean="0"/>
              <a:t>(</a:t>
            </a:r>
            <a:r>
              <a:rPr lang="ru-RU" i="1" dirty="0">
                <a:solidFill>
                  <a:srgbClr val="FF0000"/>
                </a:solidFill>
              </a:rPr>
              <a:t>железная</a:t>
            </a:r>
            <a:r>
              <a:rPr lang="ru-RU" i="1" dirty="0"/>
              <a:t> дверь</a:t>
            </a:r>
            <a:r>
              <a:rPr lang="ru-RU" dirty="0"/>
              <a:t>), время </a:t>
            </a:r>
            <a:r>
              <a:rPr lang="ru-RU" dirty="0" smtClean="0"/>
              <a:t>(</a:t>
            </a:r>
            <a:r>
              <a:rPr lang="ru-RU" i="1" dirty="0" smtClean="0">
                <a:solidFill>
                  <a:srgbClr val="FF0000"/>
                </a:solidFill>
              </a:rPr>
              <a:t>утренние</a:t>
            </a:r>
            <a:r>
              <a:rPr lang="ru-RU" i="1" dirty="0" smtClean="0"/>
              <a:t> </a:t>
            </a:r>
            <a:r>
              <a:rPr lang="ru-RU" i="1" dirty="0"/>
              <a:t>новости</a:t>
            </a:r>
            <a:r>
              <a:rPr lang="ru-RU" dirty="0"/>
              <a:t>), место (</a:t>
            </a:r>
            <a:r>
              <a:rPr lang="ru-RU" i="1" dirty="0">
                <a:solidFill>
                  <a:srgbClr val="FF0000"/>
                </a:solidFill>
              </a:rPr>
              <a:t>приморский</a:t>
            </a:r>
            <a:r>
              <a:rPr lang="ru-RU" i="1" dirty="0"/>
              <a:t> город</a:t>
            </a:r>
            <a:r>
              <a:rPr lang="ru-RU" dirty="0"/>
              <a:t>), вес, меру, длину (</a:t>
            </a:r>
            <a:r>
              <a:rPr lang="ru-RU" i="1" dirty="0">
                <a:solidFill>
                  <a:srgbClr val="FF0000"/>
                </a:solidFill>
              </a:rPr>
              <a:t>двухметровая</a:t>
            </a:r>
            <a:r>
              <a:rPr lang="ru-RU" i="1" dirty="0"/>
              <a:t> стена, </a:t>
            </a:r>
            <a:r>
              <a:rPr lang="ru-RU" i="1" dirty="0">
                <a:solidFill>
                  <a:srgbClr val="FF0000"/>
                </a:solidFill>
              </a:rPr>
              <a:t>пятитонный</a:t>
            </a:r>
            <a:r>
              <a:rPr lang="ru-RU" i="1" dirty="0"/>
              <a:t> груз</a:t>
            </a:r>
            <a:r>
              <a:rPr lang="ru-RU" dirty="0"/>
              <a:t>), отношение к лицу (</a:t>
            </a:r>
            <a:r>
              <a:rPr lang="ru-RU" i="1" dirty="0">
                <a:solidFill>
                  <a:srgbClr val="FF0000"/>
                </a:solidFill>
              </a:rPr>
              <a:t>детский</a:t>
            </a:r>
            <a:r>
              <a:rPr lang="ru-RU" i="1" dirty="0"/>
              <a:t> сеанс</a:t>
            </a:r>
            <a:r>
              <a:rPr lang="ru-RU" dirty="0"/>
              <a:t>).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b="1" dirty="0"/>
              <a:t>При вопросе </a:t>
            </a:r>
            <a:r>
              <a:rPr lang="ru-RU" dirty="0"/>
              <a:t>«</a:t>
            </a:r>
            <a:r>
              <a:rPr lang="ru-RU" b="1" i="1" dirty="0">
                <a:solidFill>
                  <a:srgbClr val="FF0000"/>
                </a:solidFill>
              </a:rPr>
              <a:t>чей?</a:t>
            </a:r>
            <a:r>
              <a:rPr lang="ru-RU" dirty="0"/>
              <a:t>» –</a:t>
            </a:r>
            <a:r>
              <a:rPr lang="ru-RU" i="1" dirty="0"/>
              <a:t> </a:t>
            </a:r>
            <a:r>
              <a:rPr lang="ru-RU" dirty="0" smtClean="0"/>
              <a:t>суффикс </a:t>
            </a: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b="1" i="1" dirty="0" err="1">
                <a:solidFill>
                  <a:srgbClr val="FF0000"/>
                </a:solidFill>
              </a:rPr>
              <a:t>ск</a:t>
            </a: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dirty="0"/>
              <a:t>: </a:t>
            </a:r>
            <a:r>
              <a:rPr lang="ru-RU" i="1" dirty="0"/>
              <a:t>родитель</a:t>
            </a:r>
            <a:r>
              <a:rPr lang="ru-RU" i="1" dirty="0">
                <a:solidFill>
                  <a:srgbClr val="FF0000"/>
                </a:solidFill>
              </a:rPr>
              <a:t>ск</a:t>
            </a:r>
            <a:r>
              <a:rPr lang="ru-RU" i="1" dirty="0"/>
              <a:t>ий</a:t>
            </a:r>
            <a:r>
              <a:rPr lang="ru-RU" dirty="0"/>
              <a:t>.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b="1" dirty="0"/>
              <a:t>Признак предмета </a:t>
            </a:r>
            <a:r>
              <a:rPr lang="ru-RU" dirty="0"/>
              <a:t>не может проявляться в большей или меньшей степени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17625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Не обладают ни одним из морфолого-словообразовательных признаков, характерных для качественных </a:t>
            </a:r>
            <a:r>
              <a:rPr lang="ru-RU" dirty="0" smtClean="0"/>
              <a:t>прилагательных.</a:t>
            </a:r>
            <a:endParaRPr lang="ru-RU" dirty="0"/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Можно подобрать к ним синонимическое словосочетание с главным и зависимым </a:t>
            </a:r>
            <a:r>
              <a:rPr lang="ru-RU" dirty="0" smtClean="0"/>
              <a:t>словом</a:t>
            </a:r>
            <a:r>
              <a:rPr lang="ru-RU" i="1" dirty="0"/>
              <a:t> </a:t>
            </a:r>
            <a:r>
              <a:rPr lang="ru-RU" dirty="0"/>
              <a:t>–</a:t>
            </a:r>
            <a:r>
              <a:rPr lang="ru-RU" i="1" dirty="0"/>
              <a:t> </a:t>
            </a:r>
            <a:r>
              <a:rPr lang="ru-RU" dirty="0" smtClean="0"/>
              <a:t>именем </a:t>
            </a:r>
            <a:r>
              <a:rPr lang="ru-RU" dirty="0"/>
              <a:t>существительным: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ситцевое</a:t>
            </a:r>
            <a:r>
              <a:rPr lang="ru-RU" i="1" dirty="0"/>
              <a:t> платье – </a:t>
            </a:r>
            <a:r>
              <a:rPr lang="ru-RU" i="1" dirty="0" smtClean="0"/>
              <a:t>платье </a:t>
            </a:r>
            <a:r>
              <a:rPr lang="ru-RU" i="1" dirty="0">
                <a:solidFill>
                  <a:srgbClr val="FF0000"/>
                </a:solidFill>
              </a:rPr>
              <a:t>из</a:t>
            </a:r>
            <a:r>
              <a:rPr lang="ru-RU" i="1" dirty="0"/>
              <a:t> </a:t>
            </a:r>
            <a:r>
              <a:rPr lang="ru-RU" i="1" dirty="0">
                <a:solidFill>
                  <a:srgbClr val="FF0000"/>
                </a:solidFill>
              </a:rPr>
              <a:t>ситца</a:t>
            </a:r>
            <a:r>
              <a:rPr lang="ru-RU" i="1" dirty="0"/>
              <a:t>, </a:t>
            </a:r>
            <a:endParaRPr lang="ru-RU" i="1" dirty="0" smtClean="0"/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южный</a:t>
            </a:r>
            <a:r>
              <a:rPr lang="ru-RU" i="1" dirty="0" smtClean="0"/>
              <a:t> </a:t>
            </a:r>
            <a:r>
              <a:rPr lang="ru-RU" i="1" dirty="0"/>
              <a:t>ветер – </a:t>
            </a:r>
            <a:r>
              <a:rPr lang="ru-RU" i="1" dirty="0" smtClean="0"/>
              <a:t>ветер </a:t>
            </a:r>
            <a:r>
              <a:rPr lang="ru-RU" i="1" dirty="0">
                <a:solidFill>
                  <a:srgbClr val="FF0000"/>
                </a:solidFill>
              </a:rPr>
              <a:t>с</a:t>
            </a:r>
            <a:r>
              <a:rPr lang="ru-RU" i="1" dirty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юга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338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9FFF9F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b="1" dirty="0" smtClean="0"/>
              <a:t>ЧАСТИ РЕЧИ</a:t>
            </a:r>
            <a:br>
              <a:rPr lang="ru-RU" b="1" dirty="0" smtClean="0"/>
            </a:br>
            <a:r>
              <a:rPr lang="ru-RU" dirty="0" smtClean="0"/>
              <a:t>Самостоятельные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/>
              <a:t>Имя существительное </a:t>
            </a:r>
            <a:r>
              <a:rPr lang="en-US" dirty="0"/>
              <a:t>–</a:t>
            </a:r>
            <a:r>
              <a:rPr lang="ru-RU" dirty="0" smtClean="0"/>
              <a:t> </a:t>
            </a:r>
            <a:r>
              <a:rPr lang="ru-RU" dirty="0"/>
              <a:t>обозначает предмет</a:t>
            </a:r>
          </a:p>
          <a:p>
            <a:pPr marL="360363" lvl="1" indent="0" algn="just">
              <a:buNone/>
            </a:pPr>
            <a:r>
              <a:rPr lang="ru-RU" dirty="0"/>
              <a:t>отвечает на вопросы: </a:t>
            </a:r>
            <a:r>
              <a:rPr lang="ru-RU" i="1" dirty="0">
                <a:solidFill>
                  <a:srgbClr val="FF0000"/>
                </a:solidFill>
              </a:rPr>
              <a:t>кто? что?</a:t>
            </a:r>
            <a:r>
              <a:rPr lang="ru-RU" dirty="0"/>
              <a:t> </a:t>
            </a:r>
            <a:r>
              <a:rPr lang="ru-RU" i="1" dirty="0"/>
              <a:t>человек, природа</a:t>
            </a:r>
          </a:p>
          <a:p>
            <a:pPr marL="360363" lvl="1" indent="0" algn="just">
              <a:buNone/>
            </a:pPr>
            <a:r>
              <a:rPr lang="ru-RU" dirty="0"/>
              <a:t>изменяется по числам и падежам (склоняется)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21036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Притяжательные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i="1" dirty="0">
                <a:solidFill>
                  <a:srgbClr val="FF0000"/>
                </a:solidFill>
              </a:rPr>
              <a:t>чей? чья? чьё? чьи?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Обозначают</a:t>
            </a:r>
            <a:r>
              <a:rPr lang="ru-RU" dirty="0"/>
              <a:t> принадлежность предмета лицу или животному: </a:t>
            </a:r>
            <a:r>
              <a:rPr lang="ru-RU" i="1" dirty="0">
                <a:solidFill>
                  <a:srgbClr val="FF0000"/>
                </a:solidFill>
              </a:rPr>
              <a:t>мамин</a:t>
            </a:r>
            <a:r>
              <a:rPr lang="ru-RU" i="1" dirty="0"/>
              <a:t> платок, </a:t>
            </a:r>
            <a:r>
              <a:rPr lang="ru-RU" i="1" dirty="0">
                <a:solidFill>
                  <a:srgbClr val="FF0000"/>
                </a:solidFill>
              </a:rPr>
              <a:t>заячий</a:t>
            </a:r>
            <a:r>
              <a:rPr lang="ru-RU" i="1" dirty="0"/>
              <a:t> хвост</a:t>
            </a:r>
            <a:r>
              <a:rPr lang="ru-RU" dirty="0"/>
              <a:t>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Признаки:</a:t>
            </a:r>
            <a:endParaRPr lang="ru-RU" b="1" dirty="0"/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Образуются с помощью суффиксов: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-ин-, -</a:t>
            </a:r>
            <a:r>
              <a:rPr lang="ru-RU" b="1" i="1" dirty="0" err="1">
                <a:solidFill>
                  <a:srgbClr val="FF0000"/>
                </a:solidFill>
              </a:rPr>
              <a:t>ын</a:t>
            </a:r>
            <a:r>
              <a:rPr lang="ru-RU" b="1" i="1" dirty="0">
                <a:solidFill>
                  <a:srgbClr val="FF0000"/>
                </a:solidFill>
              </a:rPr>
              <a:t>- </a:t>
            </a:r>
            <a:r>
              <a:rPr lang="ru-RU" dirty="0"/>
              <a:t>от </a:t>
            </a:r>
            <a:r>
              <a:rPr lang="ru-RU" dirty="0" smtClean="0"/>
              <a:t>сущ., </a:t>
            </a:r>
            <a:r>
              <a:rPr lang="ru-RU" dirty="0"/>
              <a:t>1-го </a:t>
            </a:r>
            <a:r>
              <a:rPr lang="ru-RU" dirty="0" err="1"/>
              <a:t>скл</a:t>
            </a:r>
            <a:r>
              <a:rPr lang="ru-RU" dirty="0"/>
              <a:t>.; </a:t>
            </a:r>
            <a:r>
              <a:rPr lang="ru-RU" i="1" dirty="0" smtClean="0"/>
              <a:t>мам</a:t>
            </a:r>
            <a:r>
              <a:rPr lang="ru-RU" i="1" dirty="0" smtClean="0">
                <a:solidFill>
                  <a:srgbClr val="FF0000"/>
                </a:solidFill>
              </a:rPr>
              <a:t>ин</a:t>
            </a:r>
            <a:r>
              <a:rPr lang="ru-RU" i="1" dirty="0" smtClean="0"/>
              <a:t>а </a:t>
            </a:r>
            <a:r>
              <a:rPr lang="ru-RU" i="1" dirty="0"/>
              <a:t>сумка, Сереж</a:t>
            </a:r>
            <a:r>
              <a:rPr lang="ru-RU" i="1" dirty="0">
                <a:solidFill>
                  <a:srgbClr val="FF0000"/>
                </a:solidFill>
              </a:rPr>
              <a:t>ин</a:t>
            </a:r>
            <a:r>
              <a:rPr lang="ru-RU" i="1" dirty="0"/>
              <a:t>ы учебники, сестриц</a:t>
            </a:r>
            <a:r>
              <a:rPr lang="ru-RU" i="1" dirty="0">
                <a:solidFill>
                  <a:srgbClr val="FF0000"/>
                </a:solidFill>
              </a:rPr>
              <a:t>ын</a:t>
            </a:r>
            <a:r>
              <a:rPr lang="ru-RU" i="1" dirty="0"/>
              <a:t>о пальто</a:t>
            </a:r>
            <a:r>
              <a:rPr lang="ru-RU" dirty="0"/>
              <a:t>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b="1" i="1" dirty="0" err="1">
                <a:solidFill>
                  <a:srgbClr val="FF0000"/>
                </a:solidFill>
              </a:rPr>
              <a:t>ов</a:t>
            </a:r>
            <a:r>
              <a:rPr lang="ru-RU" b="1" i="1" dirty="0">
                <a:solidFill>
                  <a:srgbClr val="FF0000"/>
                </a:solidFill>
              </a:rPr>
              <a:t>-,-ев-</a:t>
            </a:r>
            <a:r>
              <a:rPr lang="ru-RU" dirty="0"/>
              <a:t> от сущ. 2-го </a:t>
            </a:r>
            <a:r>
              <a:rPr lang="ru-RU" dirty="0" err="1"/>
              <a:t>скл</a:t>
            </a:r>
            <a:r>
              <a:rPr lang="ru-RU" dirty="0"/>
              <a:t>.: </a:t>
            </a:r>
            <a:r>
              <a:rPr lang="ru-RU" i="1" dirty="0"/>
              <a:t>дед</a:t>
            </a:r>
            <a:r>
              <a:rPr lang="ru-RU" i="1" dirty="0">
                <a:solidFill>
                  <a:srgbClr val="FF0000"/>
                </a:solidFill>
              </a:rPr>
              <a:t>ов</a:t>
            </a:r>
            <a:r>
              <a:rPr lang="ru-RU" i="1" dirty="0"/>
              <a:t> пиджак</a:t>
            </a:r>
            <a:r>
              <a:rPr lang="ru-RU" dirty="0"/>
              <a:t>, Серге</a:t>
            </a:r>
            <a:r>
              <a:rPr lang="ru-RU" i="1" dirty="0">
                <a:solidFill>
                  <a:srgbClr val="FF0000"/>
                </a:solidFill>
              </a:rPr>
              <a:t>ев</a:t>
            </a:r>
            <a:r>
              <a:rPr lang="ru-RU" dirty="0"/>
              <a:t>ы учебники;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-й- (-</a:t>
            </a:r>
            <a:r>
              <a:rPr lang="ru-RU" b="1" i="1" dirty="0" err="1">
                <a:solidFill>
                  <a:srgbClr val="FF0000"/>
                </a:solidFill>
              </a:rPr>
              <a:t>ий</a:t>
            </a:r>
            <a:r>
              <a:rPr lang="ru-RU" b="1" i="1" dirty="0">
                <a:solidFill>
                  <a:srgbClr val="FF0000"/>
                </a:solidFill>
              </a:rPr>
              <a:t>-) </a:t>
            </a:r>
            <a:r>
              <a:rPr lang="ru-RU" dirty="0"/>
              <a:t>от сущ</a:t>
            </a:r>
            <a:r>
              <a:rPr lang="ru-RU" dirty="0" smtClean="0"/>
              <a:t>.</a:t>
            </a:r>
            <a:r>
              <a:rPr lang="ru-RU" dirty="0"/>
              <a:t> –</a:t>
            </a:r>
            <a:r>
              <a:rPr lang="ru-RU" dirty="0" smtClean="0"/>
              <a:t> </a:t>
            </a:r>
            <a:r>
              <a:rPr lang="ru-RU" dirty="0"/>
              <a:t>названий животных, реже –</a:t>
            </a:r>
            <a:r>
              <a:rPr lang="ru-RU" i="1" dirty="0"/>
              <a:t> </a:t>
            </a:r>
            <a:r>
              <a:rPr lang="ru-RU" dirty="0" smtClean="0"/>
              <a:t>людей</a:t>
            </a:r>
            <a:r>
              <a:rPr lang="ru-RU" dirty="0"/>
              <a:t>: </a:t>
            </a:r>
            <a:r>
              <a:rPr lang="ru-RU" i="1" dirty="0"/>
              <a:t>лис</a:t>
            </a:r>
            <a:r>
              <a:rPr lang="ru-RU" i="1" dirty="0">
                <a:solidFill>
                  <a:srgbClr val="FF0000"/>
                </a:solidFill>
              </a:rPr>
              <a:t>ий</a:t>
            </a:r>
            <a:r>
              <a:rPr lang="ru-RU" i="1" dirty="0"/>
              <a:t> хвост</a:t>
            </a:r>
            <a:r>
              <a:rPr lang="ru-RU" dirty="0" smtClean="0"/>
              <a:t>, </a:t>
            </a:r>
            <a:r>
              <a:rPr lang="ru-RU" i="1" dirty="0" smtClean="0"/>
              <a:t>лисья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с</a:t>
            </a:r>
            <a:r>
              <a:rPr lang="en-US" dirty="0" smtClean="0"/>
              <a:t>’</a:t>
            </a:r>
            <a:r>
              <a:rPr lang="ru-RU" i="1" dirty="0" err="1" smtClean="0">
                <a:solidFill>
                  <a:srgbClr val="FF0000"/>
                </a:solidFill>
              </a:rPr>
              <a:t>й</a:t>
            </a:r>
            <a:r>
              <a:rPr lang="ru-RU" dirty="0" err="1" smtClean="0"/>
              <a:t>а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r>
              <a:rPr lang="ru-RU" i="1" dirty="0"/>
              <a:t>лапа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751951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ПЕРЕХОД ПРИЛАГАТЕЛЬНЫХ ИЗ ОДНОГО РАЗРЯДА В ДРУГОЙ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В тексте, приобретая иное лексическое значение, прилагательные переходят из одного разряда в другой: притяжательные прилагательные могут получать значение относительных и качественных; относительные –</a:t>
            </a:r>
            <a:r>
              <a:rPr lang="ru-RU" sz="3600" i="1" dirty="0"/>
              <a:t> </a:t>
            </a:r>
            <a:r>
              <a:rPr lang="ru-RU" sz="3600" dirty="0" smtClean="0"/>
              <a:t>значение </a:t>
            </a:r>
            <a:r>
              <a:rPr lang="ru-RU" sz="3600" dirty="0"/>
              <a:t>качественных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1787936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Сравните: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91950142"/>
              </p:ext>
            </p:extLst>
          </p:nvPr>
        </p:nvGraphicFramePr>
        <p:xfrm>
          <a:off x="1115616" y="1268761"/>
          <a:ext cx="6552728" cy="51559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0200"/>
                <a:gridCol w="2358374"/>
                <a:gridCol w="2394154"/>
              </a:tblGrid>
              <a:tr h="372439">
                <a:tc>
                  <a:txBody>
                    <a:bodyPr/>
                    <a:lstStyle/>
                    <a:p>
                      <a:pPr lvl="0" algn="ctr">
                        <a:spcAft>
                          <a:spcPts val="0"/>
                        </a:spcAft>
                      </a:pPr>
                      <a:r>
                        <a:rPr lang="ru-RU" b="1" dirty="0"/>
                        <a:t>притяжательные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dirty="0"/>
                        <a:t>относительные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dirty="0"/>
                        <a:t>качественные</a:t>
                      </a:r>
                    </a:p>
                  </a:txBody>
                  <a:tcPr marL="4541" marR="4541" marT="0" marB="0" anchor="ctr"/>
                </a:tc>
              </a:tr>
              <a:tr h="483247">
                <a:tc>
                  <a:txBody>
                    <a:bodyPr/>
                    <a:lstStyle/>
                    <a:p>
                      <a:pPr marL="10800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волчья</a:t>
                      </a:r>
                      <a:r>
                        <a:rPr lang="ru-RU" sz="20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лапа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волчьи</a:t>
                      </a:r>
                      <a:r>
                        <a:rPr lang="ru-RU" sz="2000" i="1" dirty="0"/>
                        <a:t> тропы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волчий</a:t>
                      </a:r>
                      <a:r>
                        <a:rPr lang="ru-RU" sz="2000" i="1" dirty="0"/>
                        <a:t> взгляд (злой)</a:t>
                      </a:r>
                    </a:p>
                  </a:txBody>
                  <a:tcPr marL="4541" marR="4541" marT="0" marB="0" anchor="ctr"/>
                </a:tc>
              </a:tr>
              <a:tr h="572510">
                <a:tc>
                  <a:txBody>
                    <a:bodyPr/>
                    <a:lstStyle/>
                    <a:p>
                      <a:pPr marL="10800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лисий</a:t>
                      </a:r>
                      <a:r>
                        <a:rPr lang="ru-RU" sz="20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хвост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лисий</a:t>
                      </a:r>
                      <a:r>
                        <a:rPr lang="ru-RU" sz="2000" i="1" dirty="0"/>
                        <a:t> воротник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лисья</a:t>
                      </a:r>
                      <a:r>
                        <a:rPr lang="ru-RU" sz="2000" i="1" dirty="0"/>
                        <a:t> речь(хитрая)</a:t>
                      </a:r>
                    </a:p>
                  </a:txBody>
                  <a:tcPr marL="4541" marR="4541" marT="0" marB="0" anchor="ctr"/>
                </a:tc>
              </a:tr>
              <a:tr h="677161">
                <a:tc>
                  <a:txBody>
                    <a:bodyPr/>
                    <a:lstStyle/>
                    <a:p>
                      <a:pPr marL="10800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заячьи</a:t>
                      </a:r>
                      <a:r>
                        <a:rPr lang="ru-RU" sz="20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следы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заячий</a:t>
                      </a:r>
                      <a:r>
                        <a:rPr lang="ru-RU" sz="2000" i="1" dirty="0"/>
                        <a:t> тулуп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заячий</a:t>
                      </a:r>
                      <a:r>
                        <a:rPr lang="ru-RU" sz="2000" i="1" dirty="0"/>
                        <a:t> характер (</a:t>
                      </a:r>
                      <a:r>
                        <a:rPr lang="ru-RU" sz="2000" i="1" dirty="0" smtClean="0"/>
                        <a:t>трусливый)</a:t>
                      </a:r>
                      <a:endParaRPr lang="ru-RU" sz="2000" i="1" dirty="0"/>
                    </a:p>
                  </a:txBody>
                  <a:tcPr marL="4541" marR="4541" marT="0" marB="0" anchor="ctr"/>
                </a:tc>
              </a:tr>
              <a:tr h="597133">
                <a:tc>
                  <a:txBody>
                    <a:bodyPr/>
                    <a:lstStyle/>
                    <a:p>
                      <a:pPr marL="10800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гусиный</a:t>
                      </a:r>
                      <a:r>
                        <a:rPr lang="ru-RU" sz="20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крик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гусиная</a:t>
                      </a:r>
                    </a:p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/>
                        <a:t>кормушка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гусиная</a:t>
                      </a:r>
                      <a:r>
                        <a:rPr lang="ru-RU" sz="2000" i="1" dirty="0"/>
                        <a:t> шея (длинная)</a:t>
                      </a:r>
                    </a:p>
                  </a:txBody>
                  <a:tcPr marL="4541" marR="4541" marT="0" marB="0" anchor="ctr"/>
                </a:tc>
              </a:tr>
              <a:tr h="578665">
                <a:tc>
                  <a:txBody>
                    <a:bodyPr/>
                    <a:lstStyle/>
                    <a:p>
                      <a:pPr lvl="0" algn="ctr"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–</a:t>
                      </a:r>
                      <a:r>
                        <a:rPr lang="ru-RU" sz="2000" i="1" dirty="0" smtClean="0"/>
                        <a:t> </a:t>
                      </a:r>
                      <a:endParaRPr lang="ru-RU" sz="2000" dirty="0"/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музыкальная</a:t>
                      </a:r>
                    </a:p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/>
                        <a:t>школа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музыкальная</a:t>
                      </a:r>
                    </a:p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/>
                        <a:t>девочка</a:t>
                      </a:r>
                    </a:p>
                  </a:txBody>
                  <a:tcPr marL="4541" marR="4541" marT="0" marB="0" anchor="ctr"/>
                </a:tc>
              </a:tr>
              <a:tr h="397063">
                <a:tc>
                  <a:txBody>
                    <a:bodyPr/>
                    <a:lstStyle/>
                    <a:p>
                      <a:pPr lvl="0" algn="ctr"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–</a:t>
                      </a:r>
                      <a:r>
                        <a:rPr lang="ru-RU" sz="2000" i="1" dirty="0" smtClean="0"/>
                        <a:t> </a:t>
                      </a:r>
                      <a:endParaRPr lang="ru-RU" sz="2000" dirty="0"/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стальной</a:t>
                      </a:r>
                      <a:r>
                        <a:rPr lang="ru-RU" sz="2000" i="1" dirty="0"/>
                        <a:t> нож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стальные</a:t>
                      </a:r>
                      <a:r>
                        <a:rPr lang="ru-RU" sz="2000" i="1" dirty="0"/>
                        <a:t> нервы</a:t>
                      </a:r>
                    </a:p>
                  </a:txBody>
                  <a:tcPr marL="4541" marR="4541" marT="0" marB="0" anchor="ctr"/>
                </a:tc>
              </a:tr>
              <a:tr h="717175">
                <a:tc>
                  <a:txBody>
                    <a:bodyPr/>
                    <a:lstStyle/>
                    <a:p>
                      <a:pPr lvl="0" algn="ctr"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–</a:t>
                      </a:r>
                      <a:r>
                        <a:rPr lang="ru-RU" sz="2000" i="1" dirty="0" smtClean="0"/>
                        <a:t> </a:t>
                      </a:r>
                      <a:endParaRPr lang="ru-RU" sz="2000" dirty="0"/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золотое</a:t>
                      </a:r>
                    </a:p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/>
                        <a:t>кольцо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золотой</a:t>
                      </a:r>
                    </a:p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/>
                        <a:t>характер</a:t>
                      </a:r>
                    </a:p>
                  </a:txBody>
                  <a:tcPr marL="4541" marR="4541" marT="0" marB="0" anchor="ctr"/>
                </a:tc>
              </a:tr>
              <a:tr h="717175">
                <a:tc>
                  <a:txBody>
                    <a:bodyPr/>
                    <a:lstStyle/>
                    <a:p>
                      <a:pPr lvl="0" algn="ctr"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–</a:t>
                      </a:r>
                      <a:r>
                        <a:rPr lang="ru-RU" sz="2000" i="1" dirty="0" smtClean="0"/>
                        <a:t> </a:t>
                      </a:r>
                      <a:endParaRPr lang="ru-RU" sz="2000" dirty="0"/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вишнёвое</a:t>
                      </a:r>
                      <a:r>
                        <a:rPr lang="ru-RU" sz="2000" i="1" dirty="0"/>
                        <a:t> варенье</a:t>
                      </a:r>
                    </a:p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/>
                        <a:t> </a:t>
                      </a:r>
                    </a:p>
                  </a:txBody>
                  <a:tcPr marL="4541" marR="4541" marT="0" marB="0" anchor="ctr"/>
                </a:tc>
                <a:tc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FF0000"/>
                          </a:solidFill>
                        </a:rPr>
                        <a:t>вишнёвый</a:t>
                      </a:r>
                      <a:r>
                        <a:rPr lang="ru-RU" sz="2000" i="1" dirty="0"/>
                        <a:t> шарф</a:t>
                      </a:r>
                    </a:p>
                  </a:txBody>
                  <a:tcPr marL="4541" marR="454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28761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Сравнительная степень прилагательных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200" b="1" dirty="0" smtClean="0"/>
              <a:t>Показывает</a:t>
            </a:r>
            <a:r>
              <a:rPr lang="ru-RU" sz="2200" dirty="0" smtClean="0"/>
              <a:t>, что в данном предмете признак проявляется в большей или меньшей степени по сравнению с такими же признаками других предметов или в этом же, но в другое время:</a:t>
            </a:r>
          </a:p>
          <a:p>
            <a:pPr marL="720725" indent="0">
              <a:buNone/>
            </a:pPr>
            <a:r>
              <a:rPr lang="ru-RU" sz="2200" i="1" dirty="0" smtClean="0"/>
              <a:t>Сестра </a:t>
            </a:r>
            <a:r>
              <a:rPr lang="ru-RU" sz="2200" i="1" dirty="0" smtClean="0">
                <a:solidFill>
                  <a:srgbClr val="FF0000"/>
                </a:solidFill>
              </a:rPr>
              <a:t>красивее</a:t>
            </a:r>
            <a:r>
              <a:rPr lang="ru-RU" sz="2200" i="1" dirty="0" smtClean="0"/>
              <a:t> брата.</a:t>
            </a:r>
          </a:p>
          <a:p>
            <a:pPr marL="720725" indent="0">
              <a:buNone/>
            </a:pPr>
            <a:r>
              <a:rPr lang="ru-RU" sz="2200" i="1" dirty="0" smtClean="0"/>
              <a:t>В молодости он был </a:t>
            </a:r>
            <a:r>
              <a:rPr lang="ru-RU" sz="2200" i="1" dirty="0" smtClean="0">
                <a:solidFill>
                  <a:srgbClr val="FF0000"/>
                </a:solidFill>
              </a:rPr>
              <a:t>красивее</a:t>
            </a:r>
            <a:r>
              <a:rPr lang="ru-RU" sz="2200" i="1" dirty="0" smtClean="0"/>
              <a:t>.</a:t>
            </a:r>
          </a:p>
          <a:p>
            <a:pPr marL="0" indent="0">
              <a:buNone/>
            </a:pPr>
            <a:r>
              <a:rPr lang="ru-RU" sz="2200" b="1" dirty="0" smtClean="0"/>
              <a:t>Простая</a:t>
            </a:r>
            <a:r>
              <a:rPr lang="ru-RU" sz="2200" dirty="0" smtClean="0"/>
              <a:t> форма </a:t>
            </a:r>
            <a:r>
              <a:rPr lang="ru-RU" sz="2200" b="1" dirty="0" smtClean="0"/>
              <a:t>образуется</a:t>
            </a:r>
            <a:r>
              <a:rPr lang="ru-RU" sz="2200" dirty="0" smtClean="0"/>
              <a:t>:</a:t>
            </a:r>
          </a:p>
          <a:p>
            <a:pPr marL="0" indent="0">
              <a:buNone/>
            </a:pPr>
            <a:r>
              <a:rPr lang="ru-RU" sz="2200" b="1" i="1" dirty="0" smtClean="0">
                <a:solidFill>
                  <a:srgbClr val="FF0000"/>
                </a:solidFill>
              </a:rPr>
              <a:t>-ее (-ей)</a:t>
            </a:r>
            <a:r>
              <a:rPr lang="ru-RU" sz="2200" dirty="0" smtClean="0"/>
              <a:t>: добр</a:t>
            </a:r>
            <a:r>
              <a:rPr lang="ru-RU" sz="2200" i="1" dirty="0" smtClean="0">
                <a:solidFill>
                  <a:srgbClr val="FF0000"/>
                </a:solidFill>
              </a:rPr>
              <a:t>ее</a:t>
            </a:r>
            <a:r>
              <a:rPr lang="ru-RU" sz="2200" dirty="0" smtClean="0"/>
              <a:t>, светл</a:t>
            </a:r>
            <a:r>
              <a:rPr lang="ru-RU" sz="2200" i="1" dirty="0" smtClean="0">
                <a:solidFill>
                  <a:srgbClr val="FF0000"/>
                </a:solidFill>
              </a:rPr>
              <a:t>ее</a:t>
            </a:r>
            <a:r>
              <a:rPr lang="ru-RU" sz="2200" dirty="0" smtClean="0"/>
              <a:t> (светл</a:t>
            </a:r>
            <a:r>
              <a:rPr lang="ru-RU" sz="2200" i="1" dirty="0" smtClean="0">
                <a:solidFill>
                  <a:srgbClr val="FF0000"/>
                </a:solidFill>
              </a:rPr>
              <a:t>ей</a:t>
            </a:r>
            <a:r>
              <a:rPr lang="ru-RU" sz="2200" dirty="0" smtClean="0"/>
              <a:t>)</a:t>
            </a:r>
          </a:p>
          <a:p>
            <a:pPr marL="0" indent="0">
              <a:buNone/>
            </a:pPr>
            <a:r>
              <a:rPr lang="ru-RU" sz="2200" b="1" i="1" dirty="0" smtClean="0">
                <a:solidFill>
                  <a:srgbClr val="FF0000"/>
                </a:solidFill>
              </a:rPr>
              <a:t>-е</a:t>
            </a:r>
            <a:r>
              <a:rPr lang="ru-RU" sz="2200" dirty="0" smtClean="0"/>
              <a:t>: молож</a:t>
            </a:r>
            <a:r>
              <a:rPr lang="ru-RU" sz="2200" i="1" dirty="0" smtClean="0">
                <a:solidFill>
                  <a:srgbClr val="FF0000"/>
                </a:solidFill>
              </a:rPr>
              <a:t>е</a:t>
            </a:r>
            <a:r>
              <a:rPr lang="ru-RU" sz="2200" dirty="0" smtClean="0"/>
              <a:t>, лучш</a:t>
            </a:r>
            <a:r>
              <a:rPr lang="ru-RU" sz="2200" i="1" dirty="0" smtClean="0">
                <a:solidFill>
                  <a:srgbClr val="FF0000"/>
                </a:solidFill>
              </a:rPr>
              <a:t>е</a:t>
            </a:r>
            <a:r>
              <a:rPr lang="ru-RU" sz="2200" dirty="0" smtClean="0"/>
              <a:t> (происходит чередование </a:t>
            </a:r>
            <a:r>
              <a:rPr lang="ru-RU" sz="2200" b="1" i="1" dirty="0">
                <a:solidFill>
                  <a:srgbClr val="FF0000"/>
                </a:solidFill>
              </a:rPr>
              <a:t>г, к, </a:t>
            </a:r>
            <a:r>
              <a:rPr lang="ru-RU" sz="2200" b="1" i="1" dirty="0" smtClean="0">
                <a:solidFill>
                  <a:srgbClr val="FF0000"/>
                </a:solidFill>
              </a:rPr>
              <a:t>х; д, т,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ст</a:t>
            </a:r>
            <a:r>
              <a:rPr lang="ru-RU" sz="2200" b="1" i="1" dirty="0" smtClean="0">
                <a:solidFill>
                  <a:srgbClr val="FF0000"/>
                </a:solidFill>
              </a:rPr>
              <a:t>; з/ж</a:t>
            </a:r>
            <a:r>
              <a:rPr lang="ru-RU" sz="2200" b="1" i="1" dirty="0">
                <a:solidFill>
                  <a:srgbClr val="FF0000"/>
                </a:solidFill>
              </a:rPr>
              <a:t>, ч, </a:t>
            </a:r>
            <a:r>
              <a:rPr lang="ru-RU" sz="2200" b="1" i="1" dirty="0" smtClean="0">
                <a:solidFill>
                  <a:srgbClr val="FF0000"/>
                </a:solidFill>
              </a:rPr>
              <a:t>ш, щ</a:t>
            </a:r>
            <a:r>
              <a:rPr lang="ru-RU" sz="2200" dirty="0" smtClean="0"/>
              <a:t>)</a:t>
            </a:r>
          </a:p>
          <a:p>
            <a:pPr marL="0" indent="0">
              <a:buNone/>
            </a:pPr>
            <a:r>
              <a:rPr lang="ru-RU" sz="2200" b="1" i="1" dirty="0">
                <a:solidFill>
                  <a:srgbClr val="FF0000"/>
                </a:solidFill>
              </a:rPr>
              <a:t>-</a:t>
            </a:r>
            <a:r>
              <a:rPr lang="ru-RU" sz="2200" b="1" i="1" dirty="0" err="1">
                <a:solidFill>
                  <a:srgbClr val="FF0000"/>
                </a:solidFill>
              </a:rPr>
              <a:t>ше</a:t>
            </a:r>
            <a:r>
              <a:rPr lang="ru-RU" sz="2200" dirty="0" smtClean="0"/>
              <a:t>: боль</a:t>
            </a:r>
            <a:r>
              <a:rPr lang="ru-RU" sz="2200" i="1" dirty="0" smtClean="0">
                <a:solidFill>
                  <a:srgbClr val="FF0000"/>
                </a:solidFill>
              </a:rPr>
              <a:t>ше</a:t>
            </a:r>
            <a:r>
              <a:rPr lang="ru-RU" sz="2200" dirty="0" smtClean="0"/>
              <a:t>, даль</a:t>
            </a:r>
            <a:r>
              <a:rPr lang="ru-RU" sz="2200" i="1" dirty="0" smtClean="0">
                <a:solidFill>
                  <a:srgbClr val="FF0000"/>
                </a:solidFill>
              </a:rPr>
              <a:t>ше</a:t>
            </a:r>
          </a:p>
          <a:p>
            <a:pPr marL="0" indent="0">
              <a:buNone/>
            </a:pPr>
            <a:r>
              <a:rPr lang="ru-RU" sz="2200" b="1" i="1" dirty="0" smtClean="0">
                <a:solidFill>
                  <a:srgbClr val="FF0000"/>
                </a:solidFill>
              </a:rPr>
              <a:t>по</a:t>
            </a:r>
            <a:r>
              <a:rPr lang="ru-RU" sz="2200" dirty="0" smtClean="0"/>
              <a:t>- + </a:t>
            </a:r>
            <a:r>
              <a:rPr lang="ru-RU" sz="2200" i="1" dirty="0" smtClean="0">
                <a:solidFill>
                  <a:srgbClr val="FF0000"/>
                </a:solidFill>
              </a:rPr>
              <a:t>-ее, -е, -</a:t>
            </a:r>
            <a:r>
              <a:rPr lang="ru-RU" sz="2200" i="1" dirty="0" err="1" smtClean="0">
                <a:solidFill>
                  <a:srgbClr val="FF0000"/>
                </a:solidFill>
              </a:rPr>
              <a:t>ше</a:t>
            </a:r>
            <a:r>
              <a:rPr lang="ru-RU" sz="2200" dirty="0" smtClean="0"/>
              <a:t>: посветл</a:t>
            </a:r>
            <a:r>
              <a:rPr lang="ru-RU" sz="2200" i="1" dirty="0" smtClean="0">
                <a:solidFill>
                  <a:srgbClr val="FF0000"/>
                </a:solidFill>
              </a:rPr>
              <a:t>ее</a:t>
            </a:r>
            <a:r>
              <a:rPr lang="ru-RU" sz="2200" dirty="0" smtClean="0"/>
              <a:t>, поболь</a:t>
            </a:r>
            <a:r>
              <a:rPr lang="ru-RU" sz="2200" i="1" dirty="0" smtClean="0">
                <a:solidFill>
                  <a:srgbClr val="FF0000"/>
                </a:solidFill>
              </a:rPr>
              <a:t>ше</a:t>
            </a:r>
            <a:r>
              <a:rPr lang="ru-RU" sz="2200" dirty="0" smtClean="0"/>
              <a:t>, получ</a:t>
            </a:r>
            <a:r>
              <a:rPr lang="ru-RU" sz="2200" i="1" dirty="0" smtClean="0">
                <a:solidFill>
                  <a:srgbClr val="FF0000"/>
                </a:solidFill>
              </a:rPr>
              <a:t>ше</a:t>
            </a:r>
          </a:p>
          <a:p>
            <a:pPr marL="0" indent="0">
              <a:buNone/>
            </a:pPr>
            <a:r>
              <a:rPr lang="ru-RU" sz="2200" dirty="0" smtClean="0"/>
              <a:t>Не изменяется, не имеет окончаний.</a:t>
            </a:r>
          </a:p>
          <a:p>
            <a:pPr marL="0" indent="0">
              <a:buNone/>
            </a:pPr>
            <a:r>
              <a:rPr lang="ru-RU" sz="2200" dirty="0" smtClean="0"/>
              <a:t>В предложении – составное сказуемое или несогласованное определение.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3414410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Составная</a:t>
            </a:r>
            <a:r>
              <a:rPr lang="ru-RU" dirty="0" smtClean="0"/>
              <a:t> форма </a:t>
            </a:r>
            <a:r>
              <a:rPr lang="ru-RU" b="1" dirty="0" smtClean="0"/>
              <a:t>образуется</a:t>
            </a:r>
            <a:r>
              <a:rPr lang="ru-RU" dirty="0" smtClean="0"/>
              <a:t>:</a:t>
            </a:r>
          </a:p>
          <a:p>
            <a:pPr marL="352425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более</a:t>
            </a:r>
          </a:p>
          <a:p>
            <a:pPr marL="352425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менее</a:t>
            </a:r>
          </a:p>
          <a:p>
            <a:pPr marL="352425" indent="0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более</a:t>
            </a:r>
            <a:r>
              <a:rPr lang="ru-RU" dirty="0" smtClean="0"/>
              <a:t> находчивый</a:t>
            </a:r>
          </a:p>
          <a:p>
            <a:pPr marL="352425" indent="0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менее</a:t>
            </a:r>
            <a:r>
              <a:rPr lang="ru-RU" dirty="0" smtClean="0"/>
              <a:t> глубокий</a:t>
            </a: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1907704" y="2312876"/>
            <a:ext cx="288032" cy="1080120"/>
          </a:xfrm>
          <a:prstGeom prst="rightBrace">
            <a:avLst>
              <a:gd name="adj1" fmla="val 5957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78852" y="2528900"/>
            <a:ext cx="217712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+ начальная </a:t>
            </a:r>
            <a:r>
              <a:rPr lang="ru-RU" dirty="0" smtClean="0">
                <a:solidFill>
                  <a:schemeClr val="tx1"/>
                </a:solidFill>
              </a:rPr>
              <a:t>форма: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9932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Превосходная степень</a:t>
            </a:r>
            <a:br>
              <a:rPr lang="ru-RU" dirty="0"/>
            </a:br>
            <a:r>
              <a:rPr lang="ru-RU" dirty="0"/>
              <a:t>имени прилагательного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Показывает</a:t>
            </a:r>
            <a:r>
              <a:rPr lang="ru-RU" dirty="0"/>
              <a:t>, что определенный признак в данном предмете проявляется в наибольшей мере по сравнению с такими же признаками других предметов: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строжайшая</a:t>
            </a:r>
            <a:r>
              <a:rPr lang="ru-RU" i="1" dirty="0"/>
              <a:t> диета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самый добрый </a:t>
            </a:r>
            <a:r>
              <a:rPr lang="ru-RU" i="1" dirty="0"/>
              <a:t>человек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Простая форма образуется с помощью суффиксов</a:t>
            </a:r>
            <a:r>
              <a:rPr lang="ru-RU" dirty="0"/>
              <a:t>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b="1" i="1" dirty="0" err="1">
                <a:solidFill>
                  <a:srgbClr val="FF0000"/>
                </a:solidFill>
              </a:rPr>
              <a:t>ейш</a:t>
            </a: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dirty="0"/>
              <a:t>:</a:t>
            </a:r>
            <a:r>
              <a:rPr lang="ru-RU" i="1" dirty="0"/>
              <a:t> умн</a:t>
            </a:r>
            <a:r>
              <a:rPr lang="ru-RU" i="1" dirty="0">
                <a:solidFill>
                  <a:srgbClr val="FF0000"/>
                </a:solidFill>
              </a:rPr>
              <a:t>ейш</a:t>
            </a:r>
            <a:r>
              <a:rPr lang="ru-RU" i="1" dirty="0"/>
              <a:t>ий, сильн</a:t>
            </a:r>
            <a:r>
              <a:rPr lang="ru-RU" i="1" dirty="0">
                <a:solidFill>
                  <a:srgbClr val="FF0000"/>
                </a:solidFill>
              </a:rPr>
              <a:t>ейш</a:t>
            </a:r>
            <a:r>
              <a:rPr lang="ru-RU" i="1" dirty="0"/>
              <a:t>ий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b="1" i="1" dirty="0" err="1">
                <a:solidFill>
                  <a:srgbClr val="FF0000"/>
                </a:solidFill>
              </a:rPr>
              <a:t>айш</a:t>
            </a:r>
            <a:r>
              <a:rPr lang="ru-RU" b="1" i="1" dirty="0">
                <a:solidFill>
                  <a:srgbClr val="FF0000"/>
                </a:solidFill>
              </a:rPr>
              <a:t>- </a:t>
            </a:r>
            <a:r>
              <a:rPr lang="ru-RU" dirty="0"/>
              <a:t>(от основ на </a:t>
            </a:r>
            <a:r>
              <a:rPr lang="ru-RU" b="1" i="1" dirty="0">
                <a:solidFill>
                  <a:srgbClr val="FF0000"/>
                </a:solidFill>
              </a:rPr>
              <a:t>г, к, х/ж, ч, ш</a:t>
            </a:r>
            <a:r>
              <a:rPr lang="ru-RU" dirty="0"/>
              <a:t>):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i="1" dirty="0"/>
              <a:t>глубоч</a:t>
            </a:r>
            <a:r>
              <a:rPr lang="ru-RU" i="1" dirty="0">
                <a:solidFill>
                  <a:srgbClr val="FF0000"/>
                </a:solidFill>
              </a:rPr>
              <a:t>айш</a:t>
            </a:r>
            <a:r>
              <a:rPr lang="ru-RU" i="1" dirty="0"/>
              <a:t>ий, сладч</a:t>
            </a:r>
            <a:r>
              <a:rPr lang="ru-RU" i="1" dirty="0">
                <a:solidFill>
                  <a:srgbClr val="FF0000"/>
                </a:solidFill>
              </a:rPr>
              <a:t>айш</a:t>
            </a:r>
            <a:r>
              <a:rPr lang="ru-RU" i="1" dirty="0"/>
              <a:t>ий, тиш</a:t>
            </a:r>
            <a:r>
              <a:rPr lang="ru-RU" i="1" dirty="0">
                <a:solidFill>
                  <a:srgbClr val="FF0000"/>
                </a:solidFill>
              </a:rPr>
              <a:t>айш</a:t>
            </a:r>
            <a:r>
              <a:rPr lang="ru-RU" i="1" dirty="0"/>
              <a:t>ий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приставка </a:t>
            </a:r>
            <a:r>
              <a:rPr lang="ru-RU" b="1" i="1" dirty="0" err="1">
                <a:solidFill>
                  <a:srgbClr val="FF0000"/>
                </a:solidFill>
              </a:rPr>
              <a:t>наи</a:t>
            </a:r>
            <a:r>
              <a:rPr lang="ru-RU" b="1" i="1" dirty="0">
                <a:solidFill>
                  <a:srgbClr val="FF0000"/>
                </a:solidFill>
              </a:rPr>
              <a:t>-</a:t>
            </a:r>
            <a:r>
              <a:rPr lang="ru-RU" dirty="0"/>
              <a:t> + простая превосх. степень: </a:t>
            </a:r>
            <a:endParaRPr lang="ru-RU" dirty="0" smtClean="0"/>
          </a:p>
          <a:p>
            <a:pPr marL="0" indent="0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</a:rPr>
              <a:t>наи</a:t>
            </a:r>
            <a:r>
              <a:rPr lang="ru-RU" i="1" dirty="0" smtClean="0"/>
              <a:t>лучший</a:t>
            </a:r>
            <a:r>
              <a:rPr lang="ru-RU" i="1" dirty="0"/>
              <a:t>, </a:t>
            </a:r>
            <a:r>
              <a:rPr lang="ru-RU" i="1" dirty="0">
                <a:solidFill>
                  <a:srgbClr val="FF0000"/>
                </a:solidFill>
              </a:rPr>
              <a:t>наи</a:t>
            </a:r>
            <a:r>
              <a:rPr lang="ru-RU" i="1" dirty="0"/>
              <a:t>приятнейшая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Изменяется по родам и падежам (склоняется).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 –</a:t>
            </a:r>
            <a:r>
              <a:rPr lang="ru-RU" i="1" dirty="0" smtClean="0"/>
              <a:t> </a:t>
            </a:r>
            <a:r>
              <a:rPr lang="ru-RU" dirty="0" smtClean="0"/>
              <a:t>согласованное </a:t>
            </a:r>
            <a:r>
              <a:rPr lang="ru-RU" dirty="0"/>
              <a:t>определение или составное именное сказуемое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71068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Превосходная </a:t>
            </a:r>
            <a:r>
              <a:rPr lang="ru-RU" dirty="0" smtClean="0"/>
              <a:t>степень </a:t>
            </a:r>
            <a:br>
              <a:rPr lang="ru-RU" dirty="0" smtClean="0"/>
            </a:br>
            <a:r>
              <a:rPr lang="ru-RU" dirty="0" smtClean="0"/>
              <a:t>имени прилагательного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Составная</a:t>
            </a:r>
            <a:r>
              <a:rPr lang="ru-RU" dirty="0"/>
              <a:t> форма образуется:</a:t>
            </a:r>
          </a:p>
          <a:p>
            <a:pPr marL="182563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самый</a:t>
            </a:r>
          </a:p>
          <a:p>
            <a:pPr marL="182563" indent="0"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наиболее</a:t>
            </a:r>
            <a:endParaRPr lang="ru-RU" b="1" i="1" dirty="0">
              <a:solidFill>
                <a:srgbClr val="FF0000"/>
              </a:solidFill>
            </a:endParaRPr>
          </a:p>
          <a:p>
            <a:pPr marL="182563" indent="0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наименее</a:t>
            </a:r>
          </a:p>
          <a:p>
            <a:pPr marL="182563" indent="0">
              <a:spcAft>
                <a:spcPts val="0"/>
              </a:spcAft>
              <a:buNone/>
            </a:pPr>
            <a:endParaRPr lang="ru-RU" dirty="0"/>
          </a:p>
          <a:p>
            <a:pPr marL="182563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самый</a:t>
            </a:r>
            <a:r>
              <a:rPr lang="ru-RU" i="1" dirty="0"/>
              <a:t> добрый </a:t>
            </a:r>
          </a:p>
          <a:p>
            <a:pPr marL="182563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наиболее</a:t>
            </a:r>
            <a:r>
              <a:rPr lang="ru-RU" i="1" dirty="0"/>
              <a:t> умный</a:t>
            </a:r>
          </a:p>
          <a:p>
            <a:pPr marL="182563" indent="0">
              <a:spcAft>
                <a:spcPts val="0"/>
              </a:spcAft>
              <a:buNone/>
            </a:pPr>
            <a:r>
              <a:rPr lang="ru-RU" dirty="0"/>
              <a:t> </a:t>
            </a:r>
          </a:p>
          <a:p>
            <a:pPr marL="182563" indent="0">
              <a:spcAft>
                <a:spcPts val="0"/>
              </a:spcAft>
              <a:buNone/>
            </a:pPr>
            <a:r>
              <a:rPr lang="ru-RU" dirty="0"/>
              <a:t>сравнительная степень + </a:t>
            </a:r>
            <a:r>
              <a:rPr lang="ru-RU" b="1" i="1" dirty="0">
                <a:solidFill>
                  <a:srgbClr val="FF0000"/>
                </a:solidFill>
              </a:rPr>
              <a:t>всех</a:t>
            </a:r>
            <a:r>
              <a:rPr lang="ru-RU" b="1" i="1" dirty="0" smtClean="0">
                <a:solidFill>
                  <a:srgbClr val="FF0000"/>
                </a:solidFill>
              </a:rPr>
              <a:t>, всего</a:t>
            </a:r>
            <a:r>
              <a:rPr lang="ru-RU" dirty="0"/>
              <a:t>:</a:t>
            </a:r>
          </a:p>
          <a:p>
            <a:pPr marL="182563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добрее</a:t>
            </a:r>
            <a:r>
              <a:rPr lang="ru-RU" i="1" dirty="0"/>
              <a:t> всех </a:t>
            </a:r>
          </a:p>
          <a:p>
            <a:pPr marL="182563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умнее</a:t>
            </a:r>
            <a:r>
              <a:rPr lang="ru-RU" i="1" dirty="0"/>
              <a:t> всех</a:t>
            </a:r>
          </a:p>
          <a:p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2123728" y="1988840"/>
            <a:ext cx="288032" cy="1080120"/>
          </a:xfrm>
          <a:prstGeom prst="rightBrace">
            <a:avLst>
              <a:gd name="adj1" fmla="val 5957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94876" y="2204864"/>
            <a:ext cx="217712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+ начальная </a:t>
            </a:r>
            <a:r>
              <a:rPr lang="ru-RU" dirty="0" smtClean="0">
                <a:solidFill>
                  <a:schemeClr val="tx1"/>
                </a:solidFill>
              </a:rPr>
              <a:t>форма: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510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ИМЕНИ ПРИЛАГАТЕЛЬНОГО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588" indent="0" algn="ctr">
              <a:lnSpc>
                <a:spcPts val="1500"/>
              </a:lnSpc>
              <a:spcAft>
                <a:spcPts val="720"/>
              </a:spcAft>
              <a:buNone/>
            </a:pPr>
            <a:r>
              <a:rPr lang="ru-RU" b="1" dirty="0"/>
              <a:t>Схема морфологического разбора</a:t>
            </a:r>
          </a:p>
          <a:p>
            <a:pPr marL="1588" marR="101600" indent="0" defTabSz="625475">
              <a:spcBef>
                <a:spcPts val="0"/>
              </a:spcBef>
              <a:spcAft>
                <a:spcPts val="1320"/>
              </a:spcAft>
              <a:buNone/>
            </a:pPr>
            <a:r>
              <a:rPr lang="ru-RU" b="1" dirty="0"/>
              <a:t>I. Часть речи</a:t>
            </a:r>
            <a:r>
              <a:rPr lang="ru-RU" dirty="0"/>
              <a:t>. Начальная форма (именительный падеж, единственное число, мужской род).</a:t>
            </a:r>
          </a:p>
          <a:p>
            <a:pPr marL="1588" indent="0" defTabSz="625475">
              <a:spcBef>
                <a:spcPts val="0"/>
              </a:spcBef>
              <a:spcAft>
                <a:spcPts val="610"/>
              </a:spcAft>
              <a:buNone/>
            </a:pPr>
            <a:r>
              <a:rPr lang="en-US" b="1" dirty="0"/>
              <a:t>II</a:t>
            </a:r>
            <a:r>
              <a:rPr lang="ru-RU" b="1" dirty="0"/>
              <a:t>. Морфологические признаки</a:t>
            </a:r>
            <a:r>
              <a:rPr lang="ru-RU" dirty="0"/>
              <a:t>:</a:t>
            </a:r>
          </a:p>
          <a:p>
            <a:pPr marL="271463" marR="101600" indent="0" algn="just" defTabSz="625475">
              <a:spcBef>
                <a:spcPts val="0"/>
              </a:spcBef>
              <a:spcAft>
                <a:spcPts val="890"/>
              </a:spcAft>
              <a:buClr>
                <a:srgbClr val="000000"/>
              </a:buClr>
              <a:buSzPts val="1350"/>
              <a:buNone/>
            </a:pPr>
            <a:r>
              <a:rPr lang="ru-RU" dirty="0" smtClean="0"/>
              <a:t>1. Постоянные: разряд </a:t>
            </a:r>
            <a:r>
              <a:rPr lang="ru-RU" dirty="0"/>
              <a:t>по значению (качественное, относительное или притяжательное)</a:t>
            </a:r>
          </a:p>
          <a:p>
            <a:pPr marL="271463" indent="0" defTabSz="625475">
              <a:spcBef>
                <a:spcPts val="0"/>
              </a:spcBef>
              <a:spcAft>
                <a:spcPts val="670"/>
              </a:spcAft>
              <a:buClr>
                <a:srgbClr val="000000"/>
              </a:buClr>
              <a:buSzPts val="1350"/>
              <a:buNone/>
            </a:pPr>
            <a:r>
              <a:rPr lang="ru-RU" dirty="0" smtClean="0"/>
              <a:t>2. Непостоянные</a:t>
            </a:r>
            <a:r>
              <a:rPr lang="ru-RU" dirty="0"/>
              <a:t>:</a:t>
            </a:r>
          </a:p>
          <a:p>
            <a:pPr marL="808038" marR="101600" indent="-354013" defTabSz="625475">
              <a:spcBef>
                <a:spcPts val="0"/>
              </a:spcBef>
              <a:spcAft>
                <a:spcPts val="550"/>
              </a:spcAft>
              <a:buNone/>
            </a:pPr>
            <a:r>
              <a:rPr lang="ru-RU" dirty="0" smtClean="0"/>
              <a:t>а) у </a:t>
            </a:r>
            <a:r>
              <a:rPr lang="ru-RU" dirty="0"/>
              <a:t>качественных прилагательных: полная (краткая) форма или форма степени сравнения;</a:t>
            </a:r>
          </a:p>
          <a:p>
            <a:pPr marL="808038" marR="101600" indent="-354013" defTabSz="625475">
              <a:spcBef>
                <a:spcPts val="0"/>
              </a:spcBef>
              <a:spcAft>
                <a:spcPts val="1415"/>
              </a:spcAft>
              <a:buNone/>
            </a:pPr>
            <a:r>
              <a:rPr lang="ru-RU" dirty="0" smtClean="0"/>
              <a:t>б) у </a:t>
            </a:r>
            <a:r>
              <a:rPr lang="ru-RU" dirty="0"/>
              <a:t>прилагательных всех разрядов: падеж, число, род (в ед. ч.).</a:t>
            </a:r>
          </a:p>
          <a:p>
            <a:pPr marL="1588" indent="0" defTabSz="625475">
              <a:spcBef>
                <a:spcPts val="0"/>
              </a:spcBef>
              <a:buNone/>
            </a:pPr>
            <a:r>
              <a:rPr lang="ru-RU" b="1" dirty="0"/>
              <a:t>III. Синтаксическая роль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437069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 имени </a:t>
            </a:r>
            <a:r>
              <a:rPr lang="ru-RU" dirty="0" smtClean="0"/>
              <a:t>прилагательного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Хорошая</a:t>
            </a:r>
            <a:r>
              <a:rPr lang="ru-RU" i="1" dirty="0">
                <a:solidFill>
                  <a:srgbClr val="FF0000"/>
                </a:solidFill>
              </a:rPr>
              <a:t>, книга – </a:t>
            </a:r>
            <a:r>
              <a:rPr lang="ru-RU" i="1" dirty="0" smtClean="0">
                <a:solidFill>
                  <a:srgbClr val="FF0000"/>
                </a:solidFill>
              </a:rPr>
              <a:t>лучший </a:t>
            </a:r>
            <a:r>
              <a:rPr lang="ru-RU" i="1" dirty="0">
                <a:solidFill>
                  <a:srgbClr val="FF0000"/>
                </a:solidFill>
              </a:rPr>
              <a:t>подарок.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Хорошая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>–</a:t>
            </a:r>
            <a:r>
              <a:rPr lang="ru-RU" i="1" dirty="0"/>
              <a:t> </a:t>
            </a:r>
            <a:r>
              <a:rPr lang="ru-RU" dirty="0" smtClean="0"/>
              <a:t>прилагательное. </a:t>
            </a:r>
            <a:r>
              <a:rPr lang="ru-RU" dirty="0"/>
              <a:t>Начальная форма –</a:t>
            </a:r>
            <a:r>
              <a:rPr lang="ru-RU" i="1" dirty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хороший</a:t>
            </a:r>
            <a:r>
              <a:rPr lang="ru-RU" dirty="0"/>
              <a:t>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Постоянные </a:t>
            </a:r>
            <a:r>
              <a:rPr lang="ru-RU" dirty="0"/>
              <a:t>морфологические </a:t>
            </a:r>
            <a:r>
              <a:rPr lang="ru-RU" dirty="0" smtClean="0"/>
              <a:t>признаки: качественное;</a:t>
            </a:r>
          </a:p>
          <a:p>
            <a:pPr marL="544513" lvl="1" indent="0">
              <a:buNone/>
            </a:pPr>
            <a:r>
              <a:rPr lang="ru-RU" dirty="0" smtClean="0"/>
              <a:t>Непостоянные </a:t>
            </a:r>
            <a:r>
              <a:rPr lang="ru-RU" dirty="0"/>
              <a:t>морфологические признаки: в полной форме, И. п., </a:t>
            </a:r>
            <a:r>
              <a:rPr lang="ru-RU" dirty="0" err="1"/>
              <a:t>ед</a:t>
            </a:r>
            <a:r>
              <a:rPr lang="ru-RU" dirty="0"/>
              <a:t>, ч., ж. р.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Книга</a:t>
            </a:r>
            <a:r>
              <a:rPr lang="ru-RU" dirty="0" smtClean="0"/>
              <a:t> </a:t>
            </a:r>
            <a:r>
              <a:rPr lang="ru-RU" dirty="0"/>
              <a:t>(какая?) </a:t>
            </a:r>
            <a:r>
              <a:rPr lang="ru-RU" b="1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хорошая</a:t>
            </a:r>
            <a:r>
              <a:rPr lang="ru-RU" dirty="0"/>
              <a:t> (согласованное определение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0052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ИМЯ </a:t>
            </a:r>
            <a:r>
              <a:rPr lang="ru-RU" dirty="0" smtClean="0"/>
              <a:t>ЧИСЛИТЕЛЬНОЕ</a:t>
            </a:r>
            <a:br>
              <a:rPr lang="ru-RU" dirty="0" smtClean="0"/>
            </a:br>
            <a:r>
              <a:rPr lang="ru-RU" sz="3100" dirty="0" smtClean="0"/>
              <a:t>ЗНАЧЕНИЕ </a:t>
            </a:r>
            <a:r>
              <a:rPr lang="ru-RU" sz="3100" dirty="0"/>
              <a:t>И ГРАММАТИЧЕСКИЕ </a:t>
            </a:r>
            <a:r>
              <a:rPr lang="ru-RU" sz="3100" dirty="0" smtClean="0"/>
              <a:t>ПРИЗНАКИ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Общее лексическое значение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 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Обозначает</a:t>
            </a:r>
            <a:r>
              <a:rPr lang="ru-RU" dirty="0" smtClean="0"/>
              <a:t> количество предметов или отвлеченные числовые величины, а также порядок предметов при счете: </a:t>
            </a:r>
            <a:r>
              <a:rPr lang="ru-RU" i="1" dirty="0" smtClean="0">
                <a:solidFill>
                  <a:srgbClr val="FF0000"/>
                </a:solidFill>
              </a:rPr>
              <a:t>одиннадцать, тридцать два, десятый</a:t>
            </a:r>
            <a:r>
              <a:rPr lang="ru-RU" dirty="0" smtClean="0"/>
              <a:t> и т. д.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Отвечает на вопросы</a:t>
            </a:r>
            <a:r>
              <a:rPr lang="ru-RU" dirty="0" smtClean="0"/>
              <a:t>: </a:t>
            </a:r>
            <a:r>
              <a:rPr lang="ru-RU" b="1" i="1" dirty="0" smtClean="0">
                <a:solidFill>
                  <a:srgbClr val="FF0000"/>
                </a:solidFill>
              </a:rPr>
              <a:t>сколько? который?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/>
              <a:t>Сочетаются</a:t>
            </a:r>
            <a:r>
              <a:rPr lang="ru-RU" dirty="0" smtClean="0"/>
              <a:t> только с существительными или со словами, выступающими в значении существительного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9521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FFC00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/>
              <a:t>Имя </a:t>
            </a:r>
            <a:r>
              <a:rPr lang="ru-RU" b="1" dirty="0" smtClean="0"/>
              <a:t>прилагательное</a:t>
            </a:r>
            <a:r>
              <a:rPr lang="en-US" dirty="0"/>
              <a:t> – </a:t>
            </a:r>
            <a:r>
              <a:rPr lang="ru-RU" dirty="0" smtClean="0"/>
              <a:t>обозначает </a:t>
            </a:r>
            <a:r>
              <a:rPr lang="ru-RU" dirty="0"/>
              <a:t>признак предмета </a:t>
            </a:r>
          </a:p>
          <a:p>
            <a:pPr marL="355600" indent="0" algn="just">
              <a:buNone/>
            </a:pPr>
            <a:r>
              <a:rPr lang="ru-RU" dirty="0"/>
              <a:t>отвечает на вопросы: </a:t>
            </a:r>
            <a:r>
              <a:rPr lang="ru-RU" i="1" dirty="0">
                <a:solidFill>
                  <a:srgbClr val="FF0000"/>
                </a:solidFill>
              </a:rPr>
              <a:t>какой? чей? </a:t>
            </a:r>
            <a:r>
              <a:rPr lang="ru-RU" i="1" dirty="0"/>
              <a:t>большой, мамин </a:t>
            </a:r>
          </a:p>
          <a:p>
            <a:pPr marL="355600" indent="0" algn="just">
              <a:buNone/>
            </a:pPr>
            <a:r>
              <a:rPr lang="ru-RU" dirty="0"/>
              <a:t>изменяется по родам, числам и падежам (склоняется)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8292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числительных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Разряды по значению </a:t>
            </a:r>
            <a:r>
              <a:rPr lang="ru-RU" dirty="0"/>
              <a:t>(постоянные признаки):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а) </a:t>
            </a:r>
            <a:r>
              <a:rPr lang="ru-RU" b="1" dirty="0" smtClean="0"/>
              <a:t>количественные</a:t>
            </a:r>
            <a:r>
              <a:rPr lang="ru-RU" dirty="0" smtClean="0"/>
              <a:t> (</a:t>
            </a:r>
            <a:r>
              <a:rPr lang="ru-RU" b="1" i="1" dirty="0" smtClean="0">
                <a:solidFill>
                  <a:srgbClr val="FF0000"/>
                </a:solidFill>
              </a:rPr>
              <a:t>сколько?</a:t>
            </a:r>
            <a:r>
              <a:rPr lang="ru-RU" dirty="0" smtClean="0"/>
              <a:t>) - собственно </a:t>
            </a:r>
            <a:r>
              <a:rPr lang="ru-RU" b="1" dirty="0" smtClean="0"/>
              <a:t>количественные</a:t>
            </a:r>
            <a:r>
              <a:rPr lang="ru-RU" dirty="0" smtClean="0"/>
              <a:t> обозначают количество предметов или отвлеченное число: </a:t>
            </a:r>
            <a:r>
              <a:rPr lang="ru-RU" i="1" dirty="0" smtClean="0">
                <a:solidFill>
                  <a:srgbClr val="FF0000"/>
                </a:solidFill>
              </a:rPr>
              <a:t>один, шесть, двести, сто пять</a:t>
            </a:r>
            <a:r>
              <a:rPr lang="ru-RU" dirty="0" smtClean="0"/>
              <a:t>; </a:t>
            </a:r>
            <a:r>
              <a:rPr lang="ru-RU" b="1" dirty="0" smtClean="0"/>
              <a:t>дробные</a:t>
            </a:r>
            <a:r>
              <a:rPr lang="ru-RU" dirty="0" smtClean="0"/>
              <a:t>: </a:t>
            </a:r>
            <a:r>
              <a:rPr lang="ru-RU" i="1" dirty="0" smtClean="0">
                <a:solidFill>
                  <a:srgbClr val="FF0000"/>
                </a:solidFill>
              </a:rPr>
              <a:t>две пятых, одна четвертая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б) </a:t>
            </a:r>
            <a:r>
              <a:rPr lang="ru-RU" b="1" dirty="0"/>
              <a:t>собирательные</a:t>
            </a:r>
            <a:r>
              <a:rPr lang="ru-RU" dirty="0" smtClean="0"/>
              <a:t> (</a:t>
            </a:r>
            <a:r>
              <a:rPr lang="ru-RU" b="1" i="1" dirty="0">
                <a:solidFill>
                  <a:srgbClr val="FF0000"/>
                </a:solidFill>
              </a:rPr>
              <a:t>сколько?</a:t>
            </a:r>
            <a:r>
              <a:rPr lang="ru-RU" dirty="0" smtClean="0"/>
              <a:t>) обозначают количество как совокупность, одно целое: </a:t>
            </a:r>
            <a:r>
              <a:rPr lang="ru-RU" i="1" dirty="0" smtClean="0">
                <a:solidFill>
                  <a:srgbClr val="FF0000"/>
                </a:solidFill>
              </a:rPr>
              <a:t>двое, десятеро, оба, обе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в) </a:t>
            </a:r>
            <a:r>
              <a:rPr lang="ru-RU" b="1" dirty="0" smtClean="0"/>
              <a:t>порядковые</a:t>
            </a:r>
            <a:r>
              <a:rPr lang="ru-RU" dirty="0" smtClean="0"/>
              <a:t> (</a:t>
            </a:r>
            <a:r>
              <a:rPr lang="ru-RU" b="1" i="1" dirty="0" smtClean="0">
                <a:solidFill>
                  <a:srgbClr val="FF0000"/>
                </a:solidFill>
              </a:rPr>
              <a:t>который?</a:t>
            </a:r>
            <a:r>
              <a:rPr lang="ru-RU" dirty="0" smtClean="0"/>
              <a:t>): обозначают порядок предметов при счете: </a:t>
            </a:r>
            <a:r>
              <a:rPr lang="ru-RU" i="1" dirty="0" smtClean="0">
                <a:solidFill>
                  <a:srgbClr val="FF0000"/>
                </a:solidFill>
              </a:rPr>
              <a:t>второй, пятый, сороковой, пятьдесят второй</a:t>
            </a:r>
            <a:r>
              <a:rPr lang="ru-RU" dirty="0" smtClean="0"/>
              <a:t>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06310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 числительных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Разряды по структуре</a:t>
            </a:r>
            <a:r>
              <a:rPr lang="ru-RU" dirty="0"/>
              <a:t> </a:t>
            </a:r>
            <a:r>
              <a:rPr lang="ru-RU" sz="2800" dirty="0"/>
              <a:t>(постоянные признаки)</a:t>
            </a:r>
            <a:r>
              <a:rPr lang="ru-RU" dirty="0"/>
              <a:t>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а) </a:t>
            </a:r>
            <a:r>
              <a:rPr lang="ru-RU" b="1" dirty="0" smtClean="0"/>
              <a:t>простые</a:t>
            </a:r>
            <a:r>
              <a:rPr lang="ru-RU" dirty="0" smtClean="0"/>
              <a:t> </a:t>
            </a:r>
            <a:r>
              <a:rPr lang="ru-RU" dirty="0"/>
              <a:t>(один корень): </a:t>
            </a:r>
            <a:r>
              <a:rPr lang="ru-RU" i="1" dirty="0">
                <a:solidFill>
                  <a:srgbClr val="FF0000"/>
                </a:solidFill>
              </a:rPr>
              <a:t>один, десять, сорок, сто, тысяча, миллион, миллиард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б) </a:t>
            </a:r>
            <a:r>
              <a:rPr lang="ru-RU" b="1" dirty="0" smtClean="0"/>
              <a:t>сложные</a:t>
            </a:r>
            <a:r>
              <a:rPr lang="ru-RU" dirty="0" smtClean="0"/>
              <a:t> </a:t>
            </a:r>
            <a:r>
              <a:rPr lang="ru-RU" dirty="0"/>
              <a:t>(больше одного корня) </a:t>
            </a:r>
            <a:r>
              <a:rPr lang="ru-RU" i="1" dirty="0">
                <a:solidFill>
                  <a:srgbClr val="FF0000"/>
                </a:solidFill>
              </a:rPr>
              <a:t>девятьсот, восемьдесят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в) </a:t>
            </a:r>
            <a:r>
              <a:rPr lang="ru-RU" b="1" dirty="0" smtClean="0"/>
              <a:t>составные</a:t>
            </a:r>
            <a:r>
              <a:rPr lang="ru-RU" dirty="0" smtClean="0"/>
              <a:t> </a:t>
            </a:r>
            <a:r>
              <a:rPr lang="ru-RU" dirty="0"/>
              <a:t>(состоят из нескольких слов</a:t>
            </a:r>
            <a:r>
              <a:rPr lang="ru-RU" dirty="0" smtClean="0"/>
              <a:t>): </a:t>
            </a:r>
            <a:r>
              <a:rPr lang="ru-RU" i="1" dirty="0">
                <a:solidFill>
                  <a:srgbClr val="FF0000"/>
                </a:solidFill>
              </a:rPr>
              <a:t>пятьдесят два, сто двадцать один</a:t>
            </a:r>
            <a:r>
              <a:rPr lang="ru-RU" dirty="0"/>
              <a:t>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64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Непостоянные признаки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форма падежа </a:t>
            </a:r>
            <a:r>
              <a:rPr lang="ru-RU" dirty="0"/>
              <a:t>определяется у всех числительных</a:t>
            </a:r>
            <a:r>
              <a:rPr lang="ru-RU" dirty="0" smtClean="0"/>
              <a:t>;</a:t>
            </a:r>
            <a:endParaRPr lang="ru-RU" dirty="0"/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форма числа </a:t>
            </a:r>
            <a:r>
              <a:rPr lang="ru-RU" dirty="0" smtClean="0"/>
              <a:t>определяется</a:t>
            </a:r>
            <a:endParaRPr lang="ru-RU" dirty="0"/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у числительных : </a:t>
            </a:r>
            <a:r>
              <a:rPr lang="ru-RU" i="1" dirty="0">
                <a:solidFill>
                  <a:srgbClr val="FF0000"/>
                </a:solidFill>
              </a:rPr>
              <a:t>один, тысяча, миллион, миллиард, триллион, биллион, полтора</a:t>
            </a:r>
            <a:r>
              <a:rPr lang="ru-RU" dirty="0"/>
              <a:t> 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у порядковых числительных;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форма рода </a:t>
            </a:r>
            <a:r>
              <a:rPr lang="ru-RU" dirty="0"/>
              <a:t>определяется: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у числительных </a:t>
            </a:r>
            <a:r>
              <a:rPr lang="ru-RU" i="1" dirty="0">
                <a:solidFill>
                  <a:srgbClr val="FF0000"/>
                </a:solidFill>
              </a:rPr>
              <a:t>один, два</a:t>
            </a:r>
            <a:r>
              <a:rPr lang="ru-RU" dirty="0"/>
              <a:t> (непостоянный признак); </a:t>
            </a:r>
            <a:r>
              <a:rPr lang="ru-RU" i="1" dirty="0">
                <a:solidFill>
                  <a:srgbClr val="FF0000"/>
                </a:solidFill>
              </a:rPr>
              <a:t>тысяча, миллион, миллиард, триллион, биллион </a:t>
            </a:r>
            <a:r>
              <a:rPr lang="ru-RU" dirty="0"/>
              <a:t>(постоянный признак);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оба, обе</a:t>
            </a:r>
            <a:r>
              <a:rPr lang="ru-RU" dirty="0"/>
              <a:t>;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у порядковых числительных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66227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Синтаксическая </a:t>
            </a:r>
            <a:r>
              <a:rPr lang="ru-RU" dirty="0" smtClean="0"/>
              <a:t>роль числительных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1. </a:t>
            </a:r>
            <a:r>
              <a:rPr lang="ru-RU" b="1" dirty="0" smtClean="0"/>
              <a:t>Количественные</a:t>
            </a:r>
            <a:r>
              <a:rPr lang="ru-RU" dirty="0" smtClean="0"/>
              <a:t> </a:t>
            </a:r>
            <a:r>
              <a:rPr lang="ru-RU" dirty="0"/>
              <a:t>–</a:t>
            </a:r>
            <a:r>
              <a:rPr lang="ru-RU" i="1" dirty="0"/>
              <a:t> </a:t>
            </a:r>
            <a:r>
              <a:rPr lang="ru-RU" dirty="0" smtClean="0"/>
              <a:t>подлежащее</a:t>
            </a:r>
            <a:r>
              <a:rPr lang="ru-RU" dirty="0"/>
              <a:t>, дополнение или обстоятельство (вместе с существительным):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i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Пять учеников</a:t>
            </a:r>
            <a:r>
              <a:rPr lang="ru-RU" i="1" dirty="0"/>
              <a:t> работают у доски.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i="1" dirty="0"/>
              <a:t>Школьники посадили </a:t>
            </a:r>
            <a:r>
              <a:rPr lang="ru-RU" i="1" u="dashLo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шестьдесят деревьев</a:t>
            </a:r>
            <a:r>
              <a:rPr lang="ru-RU" i="1" dirty="0"/>
              <a:t>.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i="1" dirty="0"/>
              <a:t>Туристы возвратились к </a:t>
            </a:r>
            <a:r>
              <a:rPr lang="ru-RU" i="1" u="dotDash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семи часам</a:t>
            </a:r>
            <a:r>
              <a:rPr lang="ru-RU" i="1" dirty="0"/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2. </a:t>
            </a:r>
            <a:r>
              <a:rPr lang="ru-RU" b="1" dirty="0" smtClean="0"/>
              <a:t>Порядковые</a:t>
            </a:r>
            <a:r>
              <a:rPr lang="ru-RU" dirty="0" smtClean="0"/>
              <a:t> </a:t>
            </a:r>
            <a:r>
              <a:rPr lang="ru-RU" dirty="0"/>
              <a:t>–</a:t>
            </a:r>
            <a:r>
              <a:rPr lang="ru-RU" i="1" dirty="0"/>
              <a:t> </a:t>
            </a:r>
            <a:r>
              <a:rPr lang="ru-RU" dirty="0" smtClean="0"/>
              <a:t>согласованное </a:t>
            </a:r>
            <a:r>
              <a:rPr lang="ru-RU" dirty="0"/>
              <a:t>определение и сказуемое: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Шестая</a:t>
            </a:r>
            <a:r>
              <a:rPr lang="ru-RU" i="1" dirty="0"/>
              <a:t> группа собралась на вокзале.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i="1" dirty="0"/>
              <a:t>Наша аудитория – </a:t>
            </a:r>
            <a:r>
              <a:rPr lang="ru-RU" i="1" u="dbl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седьмая</a:t>
            </a:r>
            <a:r>
              <a:rPr lang="ru-RU" i="1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8935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МОРФОЛОГИЧЕСКИЙ РАЗБОР ИМЕНИ </a:t>
            </a:r>
            <a:r>
              <a:rPr lang="ru-RU" dirty="0" smtClean="0"/>
              <a:t>ЧИСЛИТЕЛЬНОГО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Схема морфологического разбора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I. Часть речи</a:t>
            </a:r>
            <a:r>
              <a:rPr lang="ru-RU" dirty="0"/>
              <a:t>. Начальная форма (именительный падеж, мужской род (если есть), единственное число (если есть)).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b="1" dirty="0"/>
              <a:t>II</a:t>
            </a:r>
            <a:r>
              <a:rPr lang="ru-RU" b="1" dirty="0"/>
              <a:t>. Морфологические признаки:</a:t>
            </a:r>
          </a:p>
          <a:p>
            <a:pPr marL="514350" indent="-244475">
              <a:spcAft>
                <a:spcPts val="0"/>
              </a:spcAft>
              <a:buFont typeface="+mj-lt"/>
              <a:buAutoNum type="arabicPeriod"/>
            </a:pPr>
            <a:r>
              <a:rPr lang="ru-RU" dirty="0"/>
              <a:t>Постоянные:</a:t>
            </a:r>
          </a:p>
          <a:p>
            <a:pPr marL="981075" lvl="1" indent="-311150">
              <a:buFont typeface="+mj-lt"/>
              <a:buAutoNum type="alphaLcPeriod"/>
            </a:pPr>
            <a:r>
              <a:rPr lang="ru-RU" dirty="0"/>
              <a:t>разряд по структуре (простое, сложное, составное);</a:t>
            </a:r>
          </a:p>
          <a:p>
            <a:pPr marL="981075" lvl="1" indent="-311150">
              <a:buFont typeface="+mj-lt"/>
              <a:buAutoNum type="alphaLcPeriod"/>
            </a:pPr>
            <a:r>
              <a:rPr lang="ru-RU" dirty="0"/>
              <a:t>разряд по значению (количественное, собирательное, порядковое).</a:t>
            </a:r>
          </a:p>
          <a:p>
            <a:pPr marL="514350" indent="-244475">
              <a:spcAft>
                <a:spcPts val="0"/>
              </a:spcAft>
              <a:buFont typeface="+mj-lt"/>
              <a:buAutoNum type="arabicPeriod"/>
            </a:pPr>
            <a:r>
              <a:rPr lang="ru-RU" dirty="0"/>
              <a:t>Непостоянные:</a:t>
            </a:r>
          </a:p>
          <a:p>
            <a:pPr marL="981075" lvl="1" indent="-311150">
              <a:buFont typeface="+mj-lt"/>
              <a:buAutoNum type="alphaLcPeriod"/>
            </a:pPr>
            <a:r>
              <a:rPr lang="ru-RU" dirty="0"/>
              <a:t>падеж;</a:t>
            </a:r>
          </a:p>
          <a:p>
            <a:pPr marL="981075" lvl="1" indent="-311150">
              <a:buFont typeface="+mj-lt"/>
              <a:buAutoNum type="alphaLcPeriod"/>
            </a:pPr>
            <a:r>
              <a:rPr lang="ru-RU" dirty="0"/>
              <a:t>число (если есть);</a:t>
            </a:r>
          </a:p>
          <a:p>
            <a:pPr marL="981075" lvl="1" indent="-311150">
              <a:buFont typeface="+mj-lt"/>
              <a:buAutoNum type="alphaLcPeriod"/>
            </a:pPr>
            <a:r>
              <a:rPr lang="ru-RU" dirty="0"/>
              <a:t>род (если есть).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III. Синтаксическая роль.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68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Образец морфологического разбора имени числительного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Хорошо в ожидании </a:t>
            </a:r>
            <a:r>
              <a:rPr lang="ru-RU" b="1" i="1" dirty="0">
                <a:solidFill>
                  <a:srgbClr val="FF0000"/>
                </a:solidFill>
              </a:rPr>
              <a:t>первого</a:t>
            </a:r>
            <a:r>
              <a:rPr lang="ru-RU" i="1" dirty="0">
                <a:solidFill>
                  <a:srgbClr val="FF0000"/>
                </a:solidFill>
              </a:rPr>
              <a:t> вылета присесть на холодную бетонку. </a:t>
            </a:r>
            <a:r>
              <a:rPr lang="ru-RU" dirty="0"/>
              <a:t>(Титов)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i="1" dirty="0" smtClean="0">
                <a:solidFill>
                  <a:srgbClr val="FF0000"/>
                </a:solidFill>
              </a:rPr>
              <a:t>Первого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>–</a:t>
            </a:r>
            <a:r>
              <a:rPr lang="ru-RU" i="1" dirty="0"/>
              <a:t> </a:t>
            </a:r>
            <a:r>
              <a:rPr lang="ru-RU" dirty="0" smtClean="0"/>
              <a:t>числительное. Начальная </a:t>
            </a:r>
            <a:r>
              <a:rPr lang="ru-RU" dirty="0"/>
              <a:t>форма –</a:t>
            </a:r>
            <a:r>
              <a:rPr lang="ru-RU" i="1" dirty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первый</a:t>
            </a:r>
            <a:r>
              <a:rPr lang="ru-RU" dirty="0"/>
              <a:t>.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Постоянные </a:t>
            </a:r>
            <a:r>
              <a:rPr lang="ru-RU" dirty="0"/>
              <a:t>морфологические признаки: простое, порядковое;</a:t>
            </a:r>
          </a:p>
          <a:p>
            <a:pPr marL="628650" lvl="1" indent="0">
              <a:buNone/>
            </a:pPr>
            <a:r>
              <a:rPr lang="ru-RU" dirty="0" smtClean="0"/>
              <a:t>Непостоянные </a:t>
            </a:r>
            <a:r>
              <a:rPr lang="ru-RU" dirty="0"/>
              <a:t>морфологические признаки: в форме Творительного падежа, единственного числа, мужского рода</a:t>
            </a:r>
          </a:p>
          <a:p>
            <a:pPr marL="571500" indent="-571500">
              <a:spcAft>
                <a:spcPts val="0"/>
              </a:spcAft>
              <a:buFont typeface="+mj-lt"/>
              <a:buAutoNum type="romanUcPeriod"/>
            </a:pPr>
            <a:r>
              <a:rPr lang="ru-RU" dirty="0" smtClean="0"/>
              <a:t>В </a:t>
            </a:r>
            <a:r>
              <a:rPr lang="ru-RU" dirty="0"/>
              <a:t>предложении –</a:t>
            </a:r>
            <a:r>
              <a:rPr lang="ru-RU" i="1" dirty="0"/>
              <a:t> </a:t>
            </a:r>
            <a:r>
              <a:rPr lang="ru-RU" dirty="0" smtClean="0"/>
              <a:t>определение</a:t>
            </a:r>
            <a:r>
              <a:rPr lang="ru-RU" dirty="0"/>
              <a:t>. </a:t>
            </a:r>
            <a:r>
              <a:rPr lang="ru-RU" i="1" dirty="0">
                <a:solidFill>
                  <a:srgbClr val="FF0000"/>
                </a:solidFill>
              </a:rPr>
              <a:t>Вылета</a:t>
            </a:r>
            <a:r>
              <a:rPr lang="ru-RU" dirty="0"/>
              <a:t> (</a:t>
            </a:r>
            <a:r>
              <a:rPr lang="ru-RU" b="1" dirty="0"/>
              <a:t>какого?</a:t>
            </a:r>
            <a:r>
              <a:rPr lang="ru-RU" dirty="0"/>
              <a:t>) </a:t>
            </a:r>
            <a:r>
              <a:rPr lang="ru-RU" i="1" u="wavy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первого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3334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ЧИСЛИТЕЛЬНЫЕ ОБА, </a:t>
            </a:r>
            <a:r>
              <a:rPr lang="ru-RU" dirty="0" smtClean="0"/>
              <a:t>ОБЕ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По значению близки к собирательным.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Сочетаются</a:t>
            </a:r>
            <a:r>
              <a:rPr lang="ru-RU" dirty="0"/>
              <a:t> с существительными одушевленными и </a:t>
            </a:r>
            <a:r>
              <a:rPr lang="ru-RU" dirty="0" smtClean="0"/>
              <a:t>неодушевленными</a:t>
            </a:r>
            <a:r>
              <a:rPr lang="ru-RU" dirty="0"/>
              <a:t>, которые имеют форму единственного и </a:t>
            </a:r>
            <a:r>
              <a:rPr lang="ru-RU" dirty="0" smtClean="0"/>
              <a:t>множественного </a:t>
            </a:r>
            <a:r>
              <a:rPr lang="ru-RU" dirty="0"/>
              <a:t>числа.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Числительное </a:t>
            </a:r>
            <a:r>
              <a:rPr lang="ru-RU" b="1" i="1" dirty="0">
                <a:solidFill>
                  <a:srgbClr val="FF0000"/>
                </a:solidFill>
              </a:rPr>
              <a:t>оба</a:t>
            </a:r>
            <a:r>
              <a:rPr lang="ru-RU" dirty="0"/>
              <a:t> употребляется с существительными м. и ср. р.: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оба</a:t>
            </a:r>
            <a:r>
              <a:rPr lang="ru-RU" i="1" dirty="0"/>
              <a:t> ученика, </a:t>
            </a:r>
            <a:r>
              <a:rPr lang="ru-RU" i="1" dirty="0">
                <a:solidFill>
                  <a:srgbClr val="FF0000"/>
                </a:solidFill>
              </a:rPr>
              <a:t>оба</a:t>
            </a:r>
            <a:r>
              <a:rPr lang="ru-RU" i="1" dirty="0"/>
              <a:t> стола, </a:t>
            </a:r>
            <a:r>
              <a:rPr lang="ru-RU" i="1" dirty="0">
                <a:solidFill>
                  <a:srgbClr val="FF0000"/>
                </a:solidFill>
              </a:rPr>
              <a:t>оба</a:t>
            </a:r>
            <a:r>
              <a:rPr lang="ru-RU" i="1" dirty="0"/>
              <a:t> окна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100" b="1" i="1" dirty="0">
                <a:solidFill>
                  <a:srgbClr val="FF0000"/>
                </a:solidFill>
              </a:rPr>
              <a:t>обе</a:t>
            </a:r>
            <a:r>
              <a:rPr lang="ru-RU" dirty="0"/>
              <a:t> –</a:t>
            </a:r>
            <a:r>
              <a:rPr lang="ru-RU" dirty="0" smtClean="0"/>
              <a:t> </a:t>
            </a:r>
            <a:r>
              <a:rPr lang="ru-RU" dirty="0"/>
              <a:t>с существительными ж. р.:</a:t>
            </a:r>
          </a:p>
          <a:p>
            <a:pPr marL="452438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обе</a:t>
            </a:r>
            <a:r>
              <a:rPr lang="ru-RU" i="1" dirty="0"/>
              <a:t> ученицы, </a:t>
            </a:r>
            <a:r>
              <a:rPr lang="ru-RU" i="1" dirty="0">
                <a:solidFill>
                  <a:srgbClr val="FF0000"/>
                </a:solidFill>
              </a:rPr>
              <a:t>обе</a:t>
            </a:r>
            <a:r>
              <a:rPr lang="ru-RU" i="1" dirty="0"/>
              <a:t> девочки, </a:t>
            </a:r>
            <a:r>
              <a:rPr lang="ru-RU" i="1" dirty="0">
                <a:solidFill>
                  <a:srgbClr val="FF0000"/>
                </a:solidFill>
              </a:rPr>
              <a:t>обе</a:t>
            </a:r>
            <a:r>
              <a:rPr lang="ru-RU" i="1" dirty="0"/>
              <a:t> книги, </a:t>
            </a:r>
            <a:r>
              <a:rPr lang="ru-RU" i="1" dirty="0">
                <a:solidFill>
                  <a:srgbClr val="FF0000"/>
                </a:solidFill>
              </a:rPr>
              <a:t>обе</a:t>
            </a:r>
            <a:r>
              <a:rPr lang="ru-RU" i="1" dirty="0"/>
              <a:t> школы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Эти числительные не сочетаются с существительными, которые употребляются в форме только множественного числа.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Числительные </a:t>
            </a:r>
            <a:r>
              <a:rPr lang="ru-RU" sz="3100" b="1" i="1" dirty="0">
                <a:solidFill>
                  <a:srgbClr val="FF0000"/>
                </a:solidFill>
              </a:rPr>
              <a:t>оба, обе </a:t>
            </a:r>
            <a:r>
              <a:rPr lang="ru-RU" dirty="0"/>
              <a:t>различаются по родам и в косвенных падежах. Показатель форм м. и ср. р. – конечная гласная </a:t>
            </a:r>
            <a:r>
              <a:rPr lang="ru-RU" dirty="0" smtClean="0"/>
              <a:t>-</a:t>
            </a:r>
            <a:r>
              <a:rPr lang="ru-RU" b="1" i="1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- </a:t>
            </a:r>
            <a:r>
              <a:rPr lang="ru-RU" dirty="0"/>
              <a:t>в основе (</a:t>
            </a:r>
            <a:r>
              <a:rPr lang="ru-RU" i="1" dirty="0"/>
              <a:t>об</a:t>
            </a:r>
            <a:r>
              <a:rPr lang="ru-RU" b="1" i="1" dirty="0">
                <a:solidFill>
                  <a:srgbClr val="FF0000"/>
                </a:solidFill>
              </a:rPr>
              <a:t>о</a:t>
            </a:r>
            <a:r>
              <a:rPr lang="ru-RU" dirty="0"/>
              <a:t>-), показатель ж. р</a:t>
            </a:r>
            <a:r>
              <a:rPr lang="ru-RU" dirty="0" smtClean="0"/>
              <a:t>.</a:t>
            </a:r>
            <a:r>
              <a:rPr lang="ru-RU" dirty="0"/>
              <a:t> –</a:t>
            </a:r>
            <a:r>
              <a:rPr lang="ru-RU" i="1" dirty="0"/>
              <a:t> </a:t>
            </a:r>
            <a:r>
              <a:rPr lang="ru-RU" dirty="0" smtClean="0"/>
              <a:t>гласная -</a:t>
            </a:r>
            <a:r>
              <a:rPr lang="ru-RU" b="1" i="1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- (</a:t>
            </a:r>
            <a:r>
              <a:rPr lang="ru-RU" i="1" dirty="0" smtClean="0"/>
              <a:t>об</a:t>
            </a:r>
            <a:r>
              <a:rPr lang="ru-RU" i="1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-</a:t>
            </a:r>
            <a:r>
              <a:rPr lang="ru-RU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14235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СОБИРАТЕЛЬНЫЕ </a:t>
            </a:r>
            <a:r>
              <a:rPr lang="ru-RU" dirty="0" smtClean="0"/>
              <a:t>ЧИСЛИТЕЛЬНЫЕ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Обозначают количество предметов как единое целое.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Их девять: </a:t>
            </a:r>
            <a:r>
              <a:rPr lang="ru-RU" i="1" dirty="0" err="1" smtClean="0">
                <a:solidFill>
                  <a:srgbClr val="FF0000"/>
                </a:solidFill>
              </a:rPr>
              <a:t>дво́е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 smtClean="0">
                <a:solidFill>
                  <a:srgbClr val="FF0000"/>
                </a:solidFill>
              </a:rPr>
              <a:t>тро́е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 smtClean="0">
                <a:solidFill>
                  <a:srgbClr val="FF0000"/>
                </a:solidFill>
              </a:rPr>
              <a:t>че́тверо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 smtClean="0">
                <a:solidFill>
                  <a:srgbClr val="FF0000"/>
                </a:solidFill>
              </a:rPr>
              <a:t>пя́теро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 smtClean="0">
                <a:solidFill>
                  <a:srgbClr val="FF0000"/>
                </a:solidFill>
              </a:rPr>
              <a:t>ше́стеро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 smtClean="0">
                <a:solidFill>
                  <a:srgbClr val="FF0000"/>
                </a:solidFill>
              </a:rPr>
              <a:t>се́меро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 smtClean="0">
                <a:solidFill>
                  <a:srgbClr val="FF0000"/>
                </a:solidFill>
              </a:rPr>
              <a:t>во́сьмеро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 smtClean="0">
                <a:solidFill>
                  <a:srgbClr val="FF0000"/>
                </a:solidFill>
              </a:rPr>
              <a:t>де́вятеро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 smtClean="0">
                <a:solidFill>
                  <a:srgbClr val="FF0000"/>
                </a:solidFill>
              </a:rPr>
              <a:t>де́сятеро</a:t>
            </a:r>
            <a:endParaRPr lang="ru-RU" i="1" dirty="0">
              <a:solidFill>
                <a:srgbClr val="FF0000"/>
              </a:solidFill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 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Сочетаются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dirty="0"/>
              <a:t>С существительными одушевленными, обозначающими:</a:t>
            </a:r>
          </a:p>
          <a:p>
            <a:pPr marL="857250" lvl="1" indent="-457200"/>
            <a:r>
              <a:rPr lang="ru-RU" dirty="0" smtClean="0"/>
              <a:t>лиц </a:t>
            </a:r>
            <a:r>
              <a:rPr lang="ru-RU" dirty="0"/>
              <a:t>мужского пола: </a:t>
            </a:r>
            <a:r>
              <a:rPr lang="ru-RU" i="1" dirty="0">
                <a:solidFill>
                  <a:srgbClr val="FF0000"/>
                </a:solidFill>
              </a:rPr>
              <a:t>трое</a:t>
            </a:r>
            <a:r>
              <a:rPr lang="ru-RU" i="1" dirty="0"/>
              <a:t> работников, </a:t>
            </a:r>
            <a:r>
              <a:rPr lang="ru-RU" i="1" dirty="0">
                <a:solidFill>
                  <a:srgbClr val="FF0000"/>
                </a:solidFill>
              </a:rPr>
              <a:t>четверо</a:t>
            </a:r>
            <a:r>
              <a:rPr lang="ru-RU" i="1" dirty="0"/>
              <a:t> мальчиков, </a:t>
            </a:r>
            <a:r>
              <a:rPr lang="ru-RU" i="1" dirty="0">
                <a:solidFill>
                  <a:srgbClr val="FF0000"/>
                </a:solidFill>
              </a:rPr>
              <a:t>пятеро</a:t>
            </a:r>
            <a:r>
              <a:rPr lang="ru-RU" i="1" dirty="0"/>
              <a:t> друзей</a:t>
            </a:r>
          </a:p>
          <a:p>
            <a:pPr marL="857250" lvl="1" indent="-457200"/>
            <a:r>
              <a:rPr lang="ru-RU" dirty="0" smtClean="0"/>
              <a:t>детей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двое</a:t>
            </a:r>
            <a:r>
              <a:rPr lang="ru-RU" i="1" dirty="0"/>
              <a:t> детей, </a:t>
            </a:r>
            <a:r>
              <a:rPr lang="ru-RU" i="1" dirty="0">
                <a:solidFill>
                  <a:srgbClr val="FF0000"/>
                </a:solidFill>
              </a:rPr>
              <a:t>трое</a:t>
            </a:r>
            <a:r>
              <a:rPr lang="ru-RU" i="1" dirty="0"/>
              <a:t> ребят</a:t>
            </a:r>
          </a:p>
          <a:p>
            <a:pPr marL="857250" lvl="1" indent="-457200"/>
            <a:r>
              <a:rPr lang="ru-RU" dirty="0" smtClean="0"/>
              <a:t>детенышей </a:t>
            </a:r>
            <a:r>
              <a:rPr lang="ru-RU" dirty="0"/>
              <a:t>животных: </a:t>
            </a:r>
            <a:r>
              <a:rPr lang="ru-RU" i="1" dirty="0">
                <a:solidFill>
                  <a:srgbClr val="FF0000"/>
                </a:solidFill>
              </a:rPr>
              <a:t>трое</a:t>
            </a:r>
            <a:r>
              <a:rPr lang="ru-RU" i="1" dirty="0"/>
              <a:t> волчат, </a:t>
            </a:r>
            <a:r>
              <a:rPr lang="ru-RU" i="1" dirty="0">
                <a:solidFill>
                  <a:srgbClr val="FF0000"/>
                </a:solidFill>
              </a:rPr>
              <a:t>двое</a:t>
            </a:r>
            <a:r>
              <a:rPr lang="ru-RU" i="1" dirty="0"/>
              <a:t> лисят, </a:t>
            </a:r>
            <a:r>
              <a:rPr lang="ru-RU" i="1" dirty="0">
                <a:solidFill>
                  <a:srgbClr val="FF0000"/>
                </a:solidFill>
              </a:rPr>
              <a:t>четверо</a:t>
            </a:r>
            <a:r>
              <a:rPr lang="ru-RU" i="1" dirty="0"/>
              <a:t> медвежат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dirty="0"/>
              <a:t>С неодушевленными существительными, употребляющимися только во множественном числе: </a:t>
            </a:r>
            <a:r>
              <a:rPr lang="ru-RU" i="1" dirty="0">
                <a:solidFill>
                  <a:srgbClr val="FF0000"/>
                </a:solidFill>
              </a:rPr>
              <a:t>двое</a:t>
            </a:r>
            <a:r>
              <a:rPr lang="ru-RU" i="1" dirty="0"/>
              <a:t> ворот, </a:t>
            </a:r>
            <a:r>
              <a:rPr lang="ru-RU" i="1" dirty="0">
                <a:solidFill>
                  <a:srgbClr val="FF0000"/>
                </a:solidFill>
              </a:rPr>
              <a:t>трое</a:t>
            </a:r>
            <a:r>
              <a:rPr lang="ru-RU" i="1" dirty="0"/>
              <a:t> саней, </a:t>
            </a:r>
            <a:r>
              <a:rPr lang="ru-RU" i="1" dirty="0">
                <a:solidFill>
                  <a:srgbClr val="FF0000"/>
                </a:solidFill>
              </a:rPr>
              <a:t>четверо</a:t>
            </a:r>
            <a:r>
              <a:rPr lang="ru-RU" i="1" dirty="0"/>
              <a:t> ножниц, брюк, шахмат; </a:t>
            </a:r>
            <a:r>
              <a:rPr lang="ru-RU" i="1" dirty="0">
                <a:solidFill>
                  <a:srgbClr val="FF0000"/>
                </a:solidFill>
              </a:rPr>
              <a:t>двое</a:t>
            </a:r>
            <a:r>
              <a:rPr lang="ru-RU" i="1" dirty="0"/>
              <a:t> яслей, </a:t>
            </a:r>
            <a:r>
              <a:rPr lang="ru-RU" i="1" dirty="0">
                <a:solidFill>
                  <a:srgbClr val="FF0000"/>
                </a:solidFill>
              </a:rPr>
              <a:t>трое</a:t>
            </a:r>
            <a:r>
              <a:rPr lang="ru-RU" i="1" dirty="0"/>
              <a:t> часов, </a:t>
            </a:r>
            <a:r>
              <a:rPr lang="ru-RU" i="1" dirty="0">
                <a:solidFill>
                  <a:srgbClr val="FF0000"/>
                </a:solidFill>
              </a:rPr>
              <a:t>четверо</a:t>
            </a:r>
            <a:r>
              <a:rPr lang="ru-RU" i="1" dirty="0"/>
              <a:t> суток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dirty="0"/>
              <a:t>С существительными, обозначающими парные предметы: </a:t>
            </a:r>
            <a:r>
              <a:rPr lang="ru-RU" i="1" dirty="0">
                <a:solidFill>
                  <a:srgbClr val="FF0000"/>
                </a:solidFill>
              </a:rPr>
              <a:t>двое</a:t>
            </a:r>
            <a:r>
              <a:rPr lang="ru-RU" i="1" dirty="0"/>
              <a:t> туфель</a:t>
            </a:r>
            <a:r>
              <a:rPr lang="ru-RU" dirty="0"/>
              <a:t> (т. е. две пары), </a:t>
            </a:r>
            <a:r>
              <a:rPr lang="ru-RU" i="1" dirty="0">
                <a:solidFill>
                  <a:srgbClr val="FF0000"/>
                </a:solidFill>
              </a:rPr>
              <a:t>трое</a:t>
            </a:r>
            <a:r>
              <a:rPr lang="ru-RU" i="1" dirty="0"/>
              <a:t> сапог </a:t>
            </a:r>
            <a:r>
              <a:rPr lang="ru-RU" dirty="0"/>
              <a:t>(три пары)</a:t>
            </a:r>
          </a:p>
          <a:p>
            <a:pPr marL="514350" indent="-514350">
              <a:spcAft>
                <a:spcPts val="0"/>
              </a:spcAft>
              <a:buFont typeface="+mj-lt"/>
              <a:buAutoNum type="arabicPeriod"/>
            </a:pPr>
            <a:r>
              <a:rPr lang="ru-RU" dirty="0"/>
              <a:t>С личными местоимениями: </a:t>
            </a:r>
            <a:r>
              <a:rPr lang="ru-RU" i="1" dirty="0"/>
              <a:t>нас было </a:t>
            </a:r>
            <a:r>
              <a:rPr lang="ru-RU" i="1" dirty="0">
                <a:solidFill>
                  <a:srgbClr val="FF0000"/>
                </a:solidFill>
              </a:rPr>
              <a:t>семеро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5175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ПОРЯДКОВЫЕ ЧИСЛИТЕЛЬНЫЕ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2300" b="1" dirty="0"/>
              <a:t>Образуются от количественных числительных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300" dirty="0"/>
              <a:t>Как и количественные числительные, соответственно бывают простыми, сложными и составными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sz="2300" b="1" dirty="0"/>
              <a:t>Простые</a:t>
            </a:r>
            <a:r>
              <a:rPr lang="ru-RU" sz="2300" dirty="0"/>
              <a:t>:</a:t>
            </a:r>
          </a:p>
          <a:p>
            <a:pPr marL="539750" indent="0">
              <a:spcAft>
                <a:spcPts val="0"/>
              </a:spcAft>
              <a:buNone/>
            </a:pPr>
            <a:r>
              <a:rPr lang="ru-RU" sz="2300" i="1" dirty="0">
                <a:solidFill>
                  <a:srgbClr val="FF0000"/>
                </a:solidFill>
              </a:rPr>
              <a:t>первый, десятый, сороковой, сотый, тысячный, миллионный </a:t>
            </a:r>
            <a:r>
              <a:rPr lang="ru-RU" sz="2300" dirty="0"/>
              <a:t>и т.п.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sz="2300" b="1" dirty="0"/>
              <a:t>Сложные</a:t>
            </a:r>
            <a:r>
              <a:rPr lang="ru-RU" sz="2300" dirty="0"/>
              <a:t>:</a:t>
            </a:r>
          </a:p>
          <a:p>
            <a:pPr marL="539750" indent="0">
              <a:spcAft>
                <a:spcPts val="0"/>
              </a:spcAft>
              <a:buNone/>
            </a:pPr>
            <a:r>
              <a:rPr lang="ru-RU" sz="2300" i="1" dirty="0">
                <a:solidFill>
                  <a:srgbClr val="FF0000"/>
                </a:solidFill>
              </a:rPr>
              <a:t>пятидесятый, девяностый, двухсотый, девятисотый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300" dirty="0"/>
              <a:t>В </a:t>
            </a:r>
            <a:r>
              <a:rPr lang="ru-RU" sz="2300" b="1" dirty="0"/>
              <a:t>составных</a:t>
            </a:r>
            <a:r>
              <a:rPr lang="ru-RU" sz="2300" dirty="0"/>
              <a:t> числительных форму порядкового числительного приобретает только последнее слово, которое согласуется с существительным в роде, числе и падеже:</a:t>
            </a:r>
          </a:p>
          <a:p>
            <a:pPr marL="539750" indent="0">
              <a:spcAft>
                <a:spcPts val="0"/>
              </a:spcAft>
              <a:buNone/>
            </a:pPr>
            <a:r>
              <a:rPr lang="ru-RU" sz="2300" i="1" dirty="0"/>
              <a:t>три тысячи восемьсот девяносто </a:t>
            </a:r>
            <a:r>
              <a:rPr lang="ru-RU" sz="2300" i="1" dirty="0">
                <a:solidFill>
                  <a:srgbClr val="FF0000"/>
                </a:solidFill>
              </a:rPr>
              <a:t>седьмой</a:t>
            </a:r>
            <a:r>
              <a:rPr lang="ru-RU" sz="2300" i="1" dirty="0"/>
              <a:t> </a:t>
            </a:r>
            <a:r>
              <a:rPr lang="ru-RU" sz="2300" i="1" dirty="0" smtClean="0"/>
              <a:t>номер</a:t>
            </a:r>
            <a:endParaRPr lang="ru-RU" sz="2300" i="1" dirty="0"/>
          </a:p>
        </p:txBody>
      </p:sp>
    </p:spTree>
    <p:extLst>
      <p:ext uri="{BB962C8B-B14F-4D97-AF65-F5344CB8AC3E}">
        <p14:creationId xmlns:p14="http://schemas.microsoft.com/office/powerpoint/2010/main" xmlns="" val="3635434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МЕСТОИМЕНИЕ </a:t>
            </a:r>
            <a:br>
              <a:rPr lang="ru-RU" sz="2800" dirty="0" smtClean="0"/>
            </a:br>
            <a:r>
              <a:rPr lang="ru-RU" sz="2800" dirty="0" smtClean="0"/>
              <a:t>ЗНАЧЕНИЕ </a:t>
            </a:r>
            <a:r>
              <a:rPr lang="ru-RU" sz="2800" dirty="0"/>
              <a:t>И ГРАММАТИЧЕСКИЕ </a:t>
            </a:r>
            <a:r>
              <a:rPr lang="ru-RU" sz="2800" dirty="0" smtClean="0"/>
              <a:t>ПРИЗНАКИ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dirty="0"/>
              <a:t>Общее лексическое значение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Указывает</a:t>
            </a:r>
            <a:r>
              <a:rPr lang="ru-RU" dirty="0"/>
              <a:t> на предметы, признаки, количество, но </a:t>
            </a:r>
            <a:r>
              <a:rPr lang="ru-RU" b="1" dirty="0"/>
              <a:t>не называет</a:t>
            </a:r>
            <a:r>
              <a:rPr lang="ru-RU" dirty="0"/>
              <a:t> их.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Местоимения </a:t>
            </a:r>
            <a:r>
              <a:rPr lang="ru-RU" b="1" dirty="0"/>
              <a:t>выступают</a:t>
            </a:r>
            <a:r>
              <a:rPr lang="ru-RU" dirty="0"/>
              <a:t> вместо существительных, прилагательных, числительных.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2082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00B0F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Имя </a:t>
            </a:r>
            <a:r>
              <a:rPr lang="ru-RU" b="1" dirty="0" smtClean="0"/>
              <a:t>числительное</a:t>
            </a:r>
            <a:r>
              <a:rPr lang="en-US" dirty="0"/>
              <a:t> – </a:t>
            </a:r>
            <a:r>
              <a:rPr lang="ru-RU" dirty="0" smtClean="0"/>
              <a:t>обозначает </a:t>
            </a:r>
            <a:r>
              <a:rPr lang="ru-RU" dirty="0"/>
              <a:t>количество, порядок при счете</a:t>
            </a:r>
          </a:p>
          <a:p>
            <a:pPr marL="355600" indent="0" algn="just">
              <a:buNone/>
            </a:pPr>
            <a:r>
              <a:rPr lang="ru-RU" dirty="0"/>
              <a:t>отвечает на вопросы: </a:t>
            </a:r>
            <a:r>
              <a:rPr lang="ru-RU" i="1" dirty="0">
                <a:solidFill>
                  <a:srgbClr val="FF0000"/>
                </a:solidFill>
              </a:rPr>
              <a:t>сколько? который? </a:t>
            </a:r>
            <a:r>
              <a:rPr lang="ru-RU" i="1" dirty="0"/>
              <a:t>пять, седьмой</a:t>
            </a:r>
          </a:p>
          <a:p>
            <a:pPr marL="355600" indent="0" algn="just">
              <a:buNone/>
            </a:pPr>
            <a:r>
              <a:rPr lang="ru-RU" dirty="0"/>
              <a:t>изменяется: </a:t>
            </a:r>
            <a:r>
              <a:rPr lang="ru-RU" dirty="0" smtClean="0"/>
              <a:t>количественные</a:t>
            </a:r>
            <a:r>
              <a:rPr lang="en-US" dirty="0"/>
              <a:t> – </a:t>
            </a:r>
            <a:r>
              <a:rPr lang="ru-RU" dirty="0" smtClean="0"/>
              <a:t>по </a:t>
            </a:r>
            <a:r>
              <a:rPr lang="ru-RU" dirty="0"/>
              <a:t>падежам; </a:t>
            </a:r>
            <a:r>
              <a:rPr lang="ru-RU" dirty="0" smtClean="0"/>
              <a:t>порядковые</a:t>
            </a:r>
            <a:r>
              <a:rPr lang="en-US" dirty="0"/>
              <a:t> – </a:t>
            </a:r>
            <a:r>
              <a:rPr lang="ru-RU" dirty="0" smtClean="0"/>
              <a:t>по </a:t>
            </a:r>
            <a:r>
              <a:rPr lang="ru-RU" dirty="0"/>
              <a:t>родам, числам и падежам; </a:t>
            </a:r>
            <a:r>
              <a:rPr lang="ru-RU" dirty="0" smtClean="0"/>
              <a:t>собирательные</a:t>
            </a:r>
            <a:r>
              <a:rPr lang="en-US" dirty="0"/>
              <a:t> – </a:t>
            </a:r>
            <a:r>
              <a:rPr lang="ru-RU" dirty="0" smtClean="0"/>
              <a:t>по </a:t>
            </a:r>
            <a:r>
              <a:rPr lang="ru-RU" dirty="0"/>
              <a:t>паде­жам; </a:t>
            </a:r>
            <a:r>
              <a:rPr lang="ru-RU" i="1" dirty="0">
                <a:solidFill>
                  <a:srgbClr val="FF0000"/>
                </a:solidFill>
              </a:rPr>
              <a:t>оба, </a:t>
            </a:r>
            <a:r>
              <a:rPr lang="ru-RU" i="1" dirty="0" smtClean="0">
                <a:solidFill>
                  <a:srgbClr val="FF0000"/>
                </a:solidFill>
              </a:rPr>
              <a:t>обе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dirty="0"/>
              <a:t>– </a:t>
            </a:r>
            <a:r>
              <a:rPr lang="ru-RU" dirty="0" smtClean="0"/>
              <a:t>по </a:t>
            </a:r>
            <a:r>
              <a:rPr lang="ru-RU" dirty="0"/>
              <a:t>родам и падежам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639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Местоимения, заменяющие существительные (отвечают на вопросы сущ.):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я, ты, мы, вы, он, она, оно, они;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себя; кто, что, некого, нечего,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никто, ничто; некто, нечто,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кое-кто, кое-что, кто-то, что-то,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кто-либо, что-либо, кто-нибудь, что-нибудь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8685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Местоимения, заменяющие прилагательные (отвечают на вопросы прил.):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мой, твой, наш, ваш, свой;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тот, этот, такой, таков;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весь, всякий, каждый, сам, самый;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какой, каков, который, чей, никакой, ничей,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некоторый, некий, кое-какой, кое-чей,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какой-то, чей-то, какой-либо, чей-либо,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какой-нибудь, чей-нибудь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3033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Местоимения, заменяющие числительные (сколько?)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сколько, столько, несколько, нисколько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439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РАЗРЯДЫ МЕСТОИМЕНИЙ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 smtClean="0"/>
              <a:t>Личные местоимения </a:t>
            </a:r>
            <a:r>
              <a:rPr lang="ru-RU" dirty="0"/>
              <a:t>– </a:t>
            </a:r>
            <a:r>
              <a:rPr lang="ru-RU" dirty="0" smtClean="0"/>
              <a:t>указывают на лицо, предмет. Отвечают на вопрос </a:t>
            </a:r>
            <a:r>
              <a:rPr lang="ru-RU" b="1" i="1" dirty="0" smtClean="0">
                <a:solidFill>
                  <a:srgbClr val="FF0000"/>
                </a:solidFill>
              </a:rPr>
              <a:t>кто? что?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b="1" dirty="0" smtClean="0"/>
              <a:t>1-е </a:t>
            </a:r>
            <a:r>
              <a:rPr lang="ru-RU" b="1" dirty="0"/>
              <a:t>л.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я, мы</a:t>
            </a:r>
            <a:r>
              <a:rPr lang="ru-RU" dirty="0"/>
              <a:t>; </a:t>
            </a:r>
            <a:r>
              <a:rPr lang="ru-RU" b="1" dirty="0"/>
              <a:t>2-е л.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ты, вы</a:t>
            </a:r>
            <a:r>
              <a:rPr lang="ru-RU" dirty="0"/>
              <a:t>. Изменяются по числам и падежам.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b="1" dirty="0"/>
              <a:t>3-е л.</a:t>
            </a:r>
            <a:r>
              <a:rPr lang="ru-RU" dirty="0"/>
              <a:t>: </a:t>
            </a:r>
            <a:r>
              <a:rPr lang="ru-RU" i="1" dirty="0">
                <a:solidFill>
                  <a:srgbClr val="FF0000"/>
                </a:solidFill>
              </a:rPr>
              <a:t>он, она, оно, они</a:t>
            </a:r>
            <a:r>
              <a:rPr lang="ru-RU" dirty="0"/>
              <a:t>. Изменяются по родам, числам и падежам.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В предложении – </a:t>
            </a:r>
            <a:r>
              <a:rPr lang="ru-RU" dirty="0" smtClean="0"/>
              <a:t>подлежащее </a:t>
            </a:r>
            <a:r>
              <a:rPr lang="ru-RU" dirty="0"/>
              <a:t>или дополнение.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798036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Притяжательные местоимения </a:t>
            </a:r>
            <a:r>
              <a:rPr lang="ru-RU" dirty="0"/>
              <a:t>указывают на принадлежность предмета кому-либо. Отвечают на вопрос </a:t>
            </a:r>
            <a:r>
              <a:rPr lang="ru-RU" b="1" i="1" dirty="0">
                <a:solidFill>
                  <a:srgbClr val="FF0000"/>
                </a:solidFill>
              </a:rPr>
              <a:t>чей?</a:t>
            </a:r>
          </a:p>
          <a:p>
            <a:pPr marL="539750" indent="-269875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мой, твой, наш, ваш, свой</a:t>
            </a:r>
            <a:r>
              <a:rPr lang="ru-RU" dirty="0"/>
              <a:t>. Изменяются по родам, числам, падежам, как прилагательные.</a:t>
            </a:r>
          </a:p>
          <a:p>
            <a:pPr marL="539750" indent="0">
              <a:spcAft>
                <a:spcPts val="0"/>
              </a:spcAft>
              <a:buNone/>
            </a:pPr>
            <a:r>
              <a:rPr lang="ru-RU" dirty="0"/>
              <a:t>В предложении – </a:t>
            </a:r>
            <a:r>
              <a:rPr lang="ru-RU" dirty="0" smtClean="0"/>
              <a:t>согласованное </a:t>
            </a:r>
            <a:r>
              <a:rPr lang="ru-RU" dirty="0"/>
              <a:t>определение.</a:t>
            </a:r>
          </a:p>
          <a:p>
            <a:pPr marL="539750" indent="-269875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его, её, их </a:t>
            </a:r>
            <a:r>
              <a:rPr lang="ru-RU" dirty="0"/>
              <a:t>– форма Р п. личных местоимений 3-го л. Не изменяются.</a:t>
            </a:r>
          </a:p>
          <a:p>
            <a:pPr marL="539750" indent="0">
              <a:spcAft>
                <a:spcPts val="0"/>
              </a:spcAft>
              <a:buNone/>
            </a:pPr>
            <a:r>
              <a:rPr lang="ru-RU" dirty="0"/>
              <a:t>В предложении –</a:t>
            </a:r>
            <a:r>
              <a:rPr lang="ru-RU" dirty="0" smtClean="0"/>
              <a:t> несогласованное определение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8140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Указательные местоимения </a:t>
            </a:r>
            <a:r>
              <a:rPr lang="ru-RU" dirty="0"/>
              <a:t>указывают на предметы или их качество, количество: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тот, этот, такой</a:t>
            </a:r>
            <a:r>
              <a:rPr lang="ru-RU" dirty="0"/>
              <a:t>. Изменяются по родам, числам, падежам, как прилагательные.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В предложении — согласованное определение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62718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Местоимение </a:t>
            </a:r>
            <a:r>
              <a:rPr lang="ru-RU" i="1" dirty="0">
                <a:solidFill>
                  <a:srgbClr val="FF0000"/>
                </a:solidFill>
              </a:rPr>
              <a:t>таков</a:t>
            </a:r>
            <a:r>
              <a:rPr lang="ru-RU" dirty="0"/>
              <a:t> изменяется по родам и числам, как краткое прилагательное.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предложении – именная часть составного сказуемого.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12570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Местоимение </a:t>
            </a:r>
            <a:r>
              <a:rPr lang="ru-RU" i="1" dirty="0">
                <a:solidFill>
                  <a:srgbClr val="FF0000"/>
                </a:solidFill>
              </a:rPr>
              <a:t>столько</a:t>
            </a:r>
            <a:r>
              <a:rPr lang="ru-RU" dirty="0"/>
              <a:t> изменяется по падежам, как прилагательное мн</a:t>
            </a:r>
            <a:r>
              <a:rPr lang="ru-RU" dirty="0" smtClean="0"/>
              <a:t>. ч</a:t>
            </a:r>
            <a:r>
              <a:rPr lang="ru-RU" dirty="0"/>
              <a:t>. При склонении ударение сохраняется на первом слоге.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предложении –</a:t>
            </a:r>
            <a:r>
              <a:rPr lang="ru-RU" dirty="0" smtClean="0"/>
              <a:t> </a:t>
            </a:r>
            <a:r>
              <a:rPr lang="ru-RU" dirty="0"/>
              <a:t>дополнение (вместе с сущ.)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8165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Местоимения </a:t>
            </a:r>
            <a:r>
              <a:rPr lang="ru-RU" i="1" dirty="0">
                <a:solidFill>
                  <a:srgbClr val="FF0000"/>
                </a:solidFill>
              </a:rPr>
              <a:t>сей, оный </a:t>
            </a:r>
            <a:r>
              <a:rPr lang="ru-RU" dirty="0"/>
              <a:t>– </a:t>
            </a:r>
            <a:r>
              <a:rPr lang="ru-RU" dirty="0" smtClean="0"/>
              <a:t>устаревшие </a:t>
            </a:r>
            <a:r>
              <a:rPr lang="ru-RU" dirty="0"/>
              <a:t>указательные местоимения.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55027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Вопросительные местоимения</a:t>
            </a:r>
            <a:r>
              <a:rPr lang="ru-RU" dirty="0"/>
              <a:t>. Используются в вопросительных предложениях для выражения вопроса о предмете, признаке или количестве.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Местоимения </a:t>
            </a:r>
            <a:r>
              <a:rPr lang="ru-RU" i="1" dirty="0">
                <a:solidFill>
                  <a:srgbClr val="FF0000"/>
                </a:solidFill>
              </a:rPr>
              <a:t>кто? что? </a:t>
            </a:r>
            <a:r>
              <a:rPr lang="ru-RU" dirty="0"/>
              <a:t>изменяются по падежам.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предложении –</a:t>
            </a:r>
            <a:r>
              <a:rPr lang="ru-RU" dirty="0" smtClean="0"/>
              <a:t> </a:t>
            </a:r>
            <a:r>
              <a:rPr lang="ru-RU" dirty="0"/>
              <a:t>подлежащее, дополнение.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90847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/>
              <a:t>Местоимение</a:t>
            </a:r>
            <a:r>
              <a:rPr lang="en-US" dirty="0"/>
              <a:t> – </a:t>
            </a:r>
            <a:r>
              <a:rPr lang="ru-RU" dirty="0" smtClean="0"/>
              <a:t>указывает </a:t>
            </a:r>
            <a:r>
              <a:rPr lang="ru-RU" dirty="0"/>
              <a:t>на предмет, признак, количество, не называя их</a:t>
            </a:r>
          </a:p>
          <a:p>
            <a:pPr marL="355600" indent="0" algn="just">
              <a:buNone/>
            </a:pPr>
            <a:r>
              <a:rPr lang="ru-RU" dirty="0"/>
              <a:t>отвечает на вопрос существительного, прилагательного, числительного</a:t>
            </a:r>
          </a:p>
          <a:p>
            <a:pPr marL="355600" indent="0" algn="just">
              <a:buNone/>
            </a:pPr>
            <a:r>
              <a:rPr lang="ru-RU" dirty="0"/>
              <a:t>изменяются: </a:t>
            </a:r>
            <a:r>
              <a:rPr lang="ru-RU" dirty="0" smtClean="0"/>
              <a:t>одни</a:t>
            </a:r>
            <a:r>
              <a:rPr lang="en-US" dirty="0"/>
              <a:t> – </a:t>
            </a:r>
            <a:r>
              <a:rPr lang="ru-RU" dirty="0" smtClean="0"/>
              <a:t>по </a:t>
            </a:r>
            <a:r>
              <a:rPr lang="ru-RU" dirty="0"/>
              <a:t>родам, числам и падежам (</a:t>
            </a:r>
            <a:r>
              <a:rPr lang="ru-RU" i="1" dirty="0">
                <a:solidFill>
                  <a:srgbClr val="FF0000"/>
                </a:solidFill>
              </a:rPr>
              <a:t>наш</a:t>
            </a:r>
            <a:r>
              <a:rPr lang="ru-RU" dirty="0"/>
              <a:t>)</a:t>
            </a:r>
          </a:p>
          <a:p>
            <a:pPr marL="355600" indent="0" algn="just">
              <a:buNone/>
            </a:pPr>
            <a:r>
              <a:rPr lang="ru-RU" dirty="0"/>
              <a:t>другие </a:t>
            </a:r>
            <a:r>
              <a:rPr lang="en-US" dirty="0"/>
              <a:t>– </a:t>
            </a:r>
            <a:r>
              <a:rPr lang="ru-RU" dirty="0" smtClean="0"/>
              <a:t>только </a:t>
            </a:r>
            <a:r>
              <a:rPr lang="ru-RU" dirty="0"/>
              <a:t>по падежам (</a:t>
            </a:r>
            <a:r>
              <a:rPr lang="ru-RU" i="1" dirty="0">
                <a:solidFill>
                  <a:srgbClr val="FF0000"/>
                </a:solidFill>
              </a:rPr>
              <a:t>кто, никто</a:t>
            </a:r>
            <a:r>
              <a:rPr lang="ru-RU" dirty="0"/>
              <a:t>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3345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Местоимения </a:t>
            </a:r>
            <a:r>
              <a:rPr lang="ru-RU" i="1" dirty="0">
                <a:solidFill>
                  <a:srgbClr val="FF0000"/>
                </a:solidFill>
              </a:rPr>
              <a:t>какой? который? чей? </a:t>
            </a:r>
            <a:r>
              <a:rPr lang="ru-RU" dirty="0"/>
              <a:t>изменяются по родам, числам, падежам.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согласованное </a:t>
            </a:r>
            <a:r>
              <a:rPr lang="ru-RU" dirty="0"/>
              <a:t>определение. </a:t>
            </a:r>
          </a:p>
        </p:txBody>
      </p:sp>
    </p:spTree>
    <p:extLst>
      <p:ext uri="{BB962C8B-B14F-4D97-AF65-F5344CB8AC3E}">
        <p14:creationId xmlns:p14="http://schemas.microsoft.com/office/powerpoint/2010/main" xmlns="" val="36485250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Местоимение </a:t>
            </a:r>
            <a:r>
              <a:rPr lang="ru-RU" i="1" dirty="0">
                <a:solidFill>
                  <a:srgbClr val="FF0000"/>
                </a:solidFill>
              </a:rPr>
              <a:t>каков?</a:t>
            </a:r>
            <a:r>
              <a:rPr lang="ru-RU" dirty="0"/>
              <a:t> изменяется по родам, числам.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сказуемое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876440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Местоимение </a:t>
            </a:r>
            <a:r>
              <a:rPr lang="ru-RU" i="1" dirty="0">
                <a:solidFill>
                  <a:srgbClr val="FF0000"/>
                </a:solidFill>
              </a:rPr>
              <a:t>сколько?</a:t>
            </a:r>
            <a:r>
              <a:rPr lang="ru-RU" dirty="0"/>
              <a:t> изменяется по падежам, как прилагательное мн. ч.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подлежащее</a:t>
            </a:r>
            <a:r>
              <a:rPr lang="ru-RU" dirty="0"/>
              <a:t>, дополнение (вместе с сущ.).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57536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Относительные местоимения</a:t>
            </a:r>
            <a:r>
              <a:rPr lang="ru-RU" dirty="0"/>
              <a:t>. Те же, что и вопросительные. Служат для связи придаточной части с главной в сложноподчиненном предложении.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4765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Отрицательные местоимения </a:t>
            </a:r>
            <a:r>
              <a:rPr lang="ru-RU" dirty="0"/>
              <a:t>(образуются от вопросительных + </a:t>
            </a:r>
            <a:r>
              <a:rPr lang="ru-RU" b="1" i="1" dirty="0">
                <a:solidFill>
                  <a:srgbClr val="FF0000"/>
                </a:solidFill>
              </a:rPr>
              <a:t>не</a:t>
            </a:r>
            <a:r>
              <a:rPr lang="ru-RU" dirty="0"/>
              <a:t>, </a:t>
            </a:r>
            <a:r>
              <a:rPr lang="ru-RU" b="1" i="1" dirty="0">
                <a:solidFill>
                  <a:srgbClr val="FF0000"/>
                </a:solidFill>
              </a:rPr>
              <a:t>ни</a:t>
            </a:r>
            <a:r>
              <a:rPr lang="ru-RU" dirty="0"/>
              <a:t>). Указывают на отсутствие предмета, признака: </a:t>
            </a:r>
          </a:p>
          <a:p>
            <a:pPr marL="269875" indent="-269875">
              <a:spcAft>
                <a:spcPts val="0"/>
              </a:spcAft>
              <a:buNone/>
            </a:pPr>
            <a:r>
              <a:rPr lang="ru-RU" i="1" dirty="0">
                <a:solidFill>
                  <a:srgbClr val="FF0000"/>
                </a:solidFill>
              </a:rPr>
              <a:t>некого, нечего</a:t>
            </a:r>
            <a:r>
              <a:rPr lang="ru-RU" dirty="0"/>
              <a:t>. Изменяются по падежам, не имеют формы И. п.</a:t>
            </a:r>
          </a:p>
          <a:p>
            <a:pPr marL="269875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дополнение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47615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Местоимения </a:t>
            </a:r>
            <a:r>
              <a:rPr lang="ru-RU" i="1" dirty="0">
                <a:solidFill>
                  <a:srgbClr val="FF0000"/>
                </a:solidFill>
              </a:rPr>
              <a:t>никто, ничто </a:t>
            </a:r>
            <a:r>
              <a:rPr lang="ru-RU" dirty="0"/>
              <a:t>изменяются по падежам.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подлежащее</a:t>
            </a:r>
            <a:r>
              <a:rPr lang="ru-RU" dirty="0"/>
              <a:t>, дополнение.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58329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Местоимения </a:t>
            </a:r>
            <a:r>
              <a:rPr lang="ru-RU" b="1" i="1" dirty="0">
                <a:solidFill>
                  <a:srgbClr val="FF0000"/>
                </a:solidFill>
              </a:rPr>
              <a:t>никакой, ничей</a:t>
            </a:r>
            <a:r>
              <a:rPr lang="ru-RU" dirty="0"/>
              <a:t> изменяются по родам, числам, падежам. 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согласованное </a:t>
            </a:r>
            <a:r>
              <a:rPr lang="ru-RU" dirty="0"/>
              <a:t>определение.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93473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Местоимение </a:t>
            </a:r>
            <a:r>
              <a:rPr lang="ru-RU" i="1" dirty="0">
                <a:solidFill>
                  <a:srgbClr val="FF0000"/>
                </a:solidFill>
              </a:rPr>
              <a:t>нисколько</a:t>
            </a:r>
            <a:r>
              <a:rPr lang="ru-RU" dirty="0"/>
              <a:t> изменяется по падежам, как прилагательное мн. ч.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дополнение </a:t>
            </a:r>
            <a:r>
              <a:rPr lang="ru-RU" dirty="0"/>
              <a:t>(вместе с сущ.).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15685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/>
              <a:t>Неопределенные местоимения </a:t>
            </a:r>
            <a:r>
              <a:rPr lang="ru-RU" dirty="0"/>
              <a:t>(образуются от вопросительных + </a:t>
            </a:r>
            <a:r>
              <a:rPr lang="ru-RU" b="1" i="1" dirty="0">
                <a:solidFill>
                  <a:srgbClr val="FF0000"/>
                </a:solidFill>
              </a:rPr>
              <a:t>не-, кое-, -то, -либо, -нибудь</a:t>
            </a:r>
            <a:r>
              <a:rPr lang="ru-RU" dirty="0"/>
              <a:t>). Указывают на неопределенные предметы, признаки и количества.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Местоимение некто имеет форму только И. п.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предложении – подлежащее.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460662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7030A0">
                <a:alpha val="67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Местоимение </a:t>
            </a:r>
            <a:r>
              <a:rPr lang="ru-RU" i="1" dirty="0" err="1" smtClean="0">
                <a:solidFill>
                  <a:srgbClr val="FF0000"/>
                </a:solidFill>
              </a:rPr>
              <a:t>не́что</a:t>
            </a:r>
            <a:r>
              <a:rPr lang="ru-RU" dirty="0" smtClean="0"/>
              <a:t> </a:t>
            </a:r>
            <a:r>
              <a:rPr lang="ru-RU" dirty="0"/>
              <a:t>имеет форму только И. и В. п.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В </a:t>
            </a:r>
            <a:r>
              <a:rPr lang="ru-RU" dirty="0" smtClean="0"/>
              <a:t>предложении</a:t>
            </a:r>
            <a:r>
              <a:rPr lang="ru-RU" dirty="0"/>
              <a:t> – </a:t>
            </a:r>
            <a:r>
              <a:rPr lang="ru-RU" dirty="0" smtClean="0"/>
              <a:t>подлежащее</a:t>
            </a:r>
            <a:r>
              <a:rPr lang="ru-RU" dirty="0"/>
              <a:t>, дополнение. </a:t>
            </a:r>
          </a:p>
        </p:txBody>
      </p:sp>
    </p:spTree>
    <p:extLst>
      <p:ext uri="{BB962C8B-B14F-4D97-AF65-F5344CB8AC3E}">
        <p14:creationId xmlns:p14="http://schemas.microsoft.com/office/powerpoint/2010/main" xmlns="" val="6375442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</TotalTime>
  <Words>8741</Words>
  <Application>Microsoft Office PowerPoint</Application>
  <PresentationFormat>Экран (4:3)</PresentationFormat>
  <Paragraphs>1128</Paragraphs>
  <Slides>181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181</vt:i4>
      </vt:variant>
    </vt:vector>
  </HeadingPairs>
  <TitlesOfParts>
    <vt:vector size="182" baseType="lpstr">
      <vt:lpstr>Тема Office</vt:lpstr>
      <vt:lpstr>МОРФОЛОГИЯ (теоретические материалы)</vt:lpstr>
      <vt:lpstr>МОРФОЛОГИЯ</vt:lpstr>
      <vt:lpstr>Слайд 3</vt:lpstr>
      <vt:lpstr>Слайд 4</vt:lpstr>
      <vt:lpstr>Слайд 5</vt:lpstr>
      <vt:lpstr>ЧАСТИ РЕЧИ Самостоятельные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Служебные части речи</vt:lpstr>
      <vt:lpstr>Слайд 16</vt:lpstr>
      <vt:lpstr>Слайд 17</vt:lpstr>
      <vt:lpstr>Слайд 18</vt:lpstr>
      <vt:lpstr>Имя существительное Значение и грамматические признаки</vt:lpstr>
      <vt:lpstr>Морфологические признаки имени существительного</vt:lpstr>
      <vt:lpstr>Синтаксическая роль  имени существительного</vt:lpstr>
      <vt:lpstr>ЛЕКСИКО-ГРАММАТИЧЕСКИЕ РАЗРЯДЫ ИМЕН СУЩЕСТВИТЕЛЬНЫХ</vt:lpstr>
      <vt:lpstr>Лексико-грамматические разряды имен существительных</vt:lpstr>
      <vt:lpstr>Конкретные, абстрактные, вещественные, собирательные:</vt:lpstr>
      <vt:lpstr>Абстрактные существительные </vt:lpstr>
      <vt:lpstr>Вещественные существительные</vt:lpstr>
      <vt:lpstr>Собирательные существительные</vt:lpstr>
      <vt:lpstr>РОД ИМЕН СУЩЕСТВИТЕЛЬНЫХ</vt:lpstr>
      <vt:lpstr>Род имен существительных</vt:lpstr>
      <vt:lpstr>Род имен существительных</vt:lpstr>
      <vt:lpstr>Род имен существительных</vt:lpstr>
      <vt:lpstr>Внимание!</vt:lpstr>
      <vt:lpstr>РОД НЕИЗМЕНЯЕМЫХ ИМЕН СУЩЕСТВИТЕЛЬНЫХ И АББРЕВИАТУР (сложносокращенных слов)</vt:lpstr>
      <vt:lpstr>Род неизменяемых имен существительных и аббревиатур</vt:lpstr>
      <vt:lpstr>Род неизменяемых имен существительных и аббревиатур</vt:lpstr>
      <vt:lpstr>Род неизменяемых имен существительных и аббревиатур</vt:lpstr>
      <vt:lpstr>Примечание:</vt:lpstr>
      <vt:lpstr>ЧИСЛО ИМЕН СУЩЕСТВИТЕЛЬНЫХ</vt:lpstr>
      <vt:lpstr>Число имен существительных</vt:lpstr>
      <vt:lpstr>Число имен существительных</vt:lpstr>
      <vt:lpstr>ПАДЕЖ ИМЁН СУЩЕСТВИТЕЛЬНЫХ </vt:lpstr>
      <vt:lpstr>Примечания:</vt:lpstr>
      <vt:lpstr>ТИПЫ СКЛОНЕНИЯ  ИМЕН СУЩЕСТВИТЕЛЬНЫХ</vt:lpstr>
      <vt:lpstr>Типы склонения  имен существительных</vt:lpstr>
      <vt:lpstr>Типы склонения  имен существительных</vt:lpstr>
      <vt:lpstr>Типы склонения  имен существительных</vt:lpstr>
      <vt:lpstr>Типы склонения  имен существительных</vt:lpstr>
      <vt:lpstr>Слайд 48</vt:lpstr>
      <vt:lpstr>Морфологический разбор имени существительного</vt:lpstr>
      <vt:lpstr>Образец морфологического разбора существительного</vt:lpstr>
      <vt:lpstr>ИМЯ ПРИЛАГАТЕЛЬНОЕ</vt:lpstr>
      <vt:lpstr>ИМЯ ПРИЛАГАТЕЛЬНОЕ</vt:lpstr>
      <vt:lpstr>Морфологические признаки (непостоянные)</vt:lpstr>
      <vt:lpstr>Синтаксическая роль  имени прилагательного</vt:lpstr>
      <vt:lpstr>РАЗРЯДЫ ИМЁН ПРИЛАГАТЕЛЬНЫХ ПО ЗНАЧЕНИЮ</vt:lpstr>
      <vt:lpstr>Признаки</vt:lpstr>
      <vt:lpstr>Примечание!</vt:lpstr>
      <vt:lpstr>Относительные (какой? чей?)</vt:lpstr>
      <vt:lpstr>Признаки</vt:lpstr>
      <vt:lpstr>Притяжательные  (чей? чья? чьё? чьи?)</vt:lpstr>
      <vt:lpstr>ПЕРЕХОД ПРИЛАГАТЕЛЬНЫХ ИЗ ОДНОГО РАЗРЯДА В ДРУГОЙ</vt:lpstr>
      <vt:lpstr>Сравните:</vt:lpstr>
      <vt:lpstr>Сравнительная степень прилагательных</vt:lpstr>
      <vt:lpstr>Слайд 64</vt:lpstr>
      <vt:lpstr>Превосходная степень имени прилагательного</vt:lpstr>
      <vt:lpstr>Превосходная степень  имени прилагательного</vt:lpstr>
      <vt:lpstr>МОРФОЛОГИЧЕСКИЙ РАЗБОР ИМЕНИ ПРИЛАГАТЕЛЬНОГО</vt:lpstr>
      <vt:lpstr>Образец морфологического разбора имени прилагательного</vt:lpstr>
      <vt:lpstr>ИМЯ ЧИСЛИТЕЛЬНОЕ ЗНАЧЕНИЕ И ГРАММАТИЧЕСКИЕ ПРИЗНАКИ</vt:lpstr>
      <vt:lpstr>Признаки числительных</vt:lpstr>
      <vt:lpstr>Признаки числительных</vt:lpstr>
      <vt:lpstr>Непостоянные признаки:</vt:lpstr>
      <vt:lpstr>Синтаксическая роль числительных</vt:lpstr>
      <vt:lpstr>МОРФОЛОГИЧЕСКИЙ РАЗБОР ИМЕНИ ЧИСЛИТЕЛЬНОГО</vt:lpstr>
      <vt:lpstr>Образец морфологического разбора имени числительного</vt:lpstr>
      <vt:lpstr>ЧИСЛИТЕЛЬНЫЕ ОБА, ОБЕ</vt:lpstr>
      <vt:lpstr>СОБИРАТЕЛЬНЫЕ ЧИСЛИТЕЛЬНЫЕ</vt:lpstr>
      <vt:lpstr>ПОРЯДКОВЫЕ ЧИСЛИТЕЛЬНЫЕ</vt:lpstr>
      <vt:lpstr>МЕСТОИМЕНИЕ  ЗНАЧЕНИЕ И ГРАММАТИЧЕСКИЕ ПРИЗНАКИ</vt:lpstr>
      <vt:lpstr>Слайд 80</vt:lpstr>
      <vt:lpstr>Слайд 81</vt:lpstr>
      <vt:lpstr>Слайд 82</vt:lpstr>
      <vt:lpstr>РАЗРЯДЫ МЕСТОИМЕНИЙ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МОРФОЛОГИЧЕСКИЙ РАЗБОР МЕСТОИМЕНИЙ</vt:lpstr>
      <vt:lpstr>Образец морфологического разбора местоимения</vt:lpstr>
      <vt:lpstr>ГЛАГОЛ ЗНАЧЕНИЕ И ГРАММАТИЧЕСКИЕ ПРИЗНАКИ</vt:lpstr>
      <vt:lpstr>Морфологические признаки глагола</vt:lpstr>
      <vt:lpstr>Непостоянные признаки глагола:</vt:lpstr>
      <vt:lpstr>Синтаксическая роль глагола</vt:lpstr>
      <vt:lpstr>Синтаксическая роль глагола</vt:lpstr>
      <vt:lpstr>НЕОПРЕДЕЛЕННАЯ ФОРМА ГЛАГОЛА (ИНФИНИТИВ)</vt:lpstr>
      <vt:lpstr>ВИД ГЛАГОЛА И ФОРМЫ ВРЕМЕНИ</vt:lpstr>
      <vt:lpstr>ВИД ГЛАГОЛА И ФОРМЫ ВРЕМЕНИ</vt:lpstr>
      <vt:lpstr>ВИД ГЛАГОЛА И ФОРМЫ ВРЕМЕНИ</vt:lpstr>
      <vt:lpstr>ПЕРЕХОДНЫЕ ГЛАГОЛЫ</vt:lpstr>
      <vt:lpstr>НЕПЕРЕХОДНЫЕ ГЛАГОЛЫ</vt:lpstr>
      <vt:lpstr>Примечания.</vt:lpstr>
      <vt:lpstr>Слайд 120</vt:lpstr>
      <vt:lpstr>НАКЛОНЕНИЕ ГЛАГОЛА</vt:lpstr>
      <vt:lpstr>НАКЛОНЕНИЕ ГЛАГОЛА</vt:lpstr>
      <vt:lpstr>НАКЛОНЕНИЕ ГЛАГОЛА</vt:lpstr>
      <vt:lpstr>ТИПЫ СПРЯЖЕНИЯ ГЛАГОЛОВ</vt:lpstr>
      <vt:lpstr>ДВА СПОСОБА ОПРЕДЕЛЕНИЯ ТИПА СПРЯЖЕНИЯ ГЛАГОЛОВ</vt:lpstr>
      <vt:lpstr>ДВА СПОСОБА ОПРЕДЕЛЕНИЯ ТИПА СПРЯЖЕНИЯ ГЛАГОЛОВ</vt:lpstr>
      <vt:lpstr>МОРФОЛОГИЧЕСКИЙ РАЗБОР ГЛАГОЛА</vt:lpstr>
      <vt:lpstr>Образец морфологического разбора глагола</vt:lpstr>
      <vt:lpstr>ПРИЧАСТИЕ</vt:lpstr>
      <vt:lpstr>Действительные причастия </vt:lpstr>
      <vt:lpstr>Страдательные причастия</vt:lpstr>
      <vt:lpstr>ГРАММАТИЧЕСКИЕ ПРИЗНАКИ ПРИЧАСТИЯ</vt:lpstr>
      <vt:lpstr>Слайд 133</vt:lpstr>
      <vt:lpstr>ПРИЧАСТНЫЙ ОБОРОТ</vt:lpstr>
      <vt:lpstr>МОРФОЛОГИЧЕСКИЙ РАЗБОР ПРИЧАСТИЯ</vt:lpstr>
      <vt:lpstr>Образец морфологического разбора</vt:lpstr>
      <vt:lpstr>ДЕЕПРИЧАСТИЕ</vt:lpstr>
      <vt:lpstr>Грамматические признаки деепричастий</vt:lpstr>
      <vt:lpstr>Общие с глаголом</vt:lpstr>
      <vt:lpstr>ДЕЕПРИЧАСТНЫЙ ОБОРОТ</vt:lpstr>
      <vt:lpstr>МОРФОЛОГИЧЕСКИЙ РАЗБОР ДЕЕПРИЧАСТИЯ</vt:lpstr>
      <vt:lpstr>Образец морфологического разбора</vt:lpstr>
      <vt:lpstr>НАРЕЧИЕ ЗНАЧЕНИЕ И ГРАММАТИЧЕСКИЕ ПРИЗНАКИ</vt:lpstr>
      <vt:lpstr>Синтаксическая роль наречия</vt:lpstr>
      <vt:lpstr>СТЕПЕНИ СРАВНЕНИЯ НАРЕЧИЙ</vt:lpstr>
      <vt:lpstr>СТЕПЕНИ СРАВНЕНИЯ НАРЕЧИЙ</vt:lpstr>
      <vt:lpstr>СТЕПЕНИ СРАВНЕНИЯ НАРЕЧИЙ</vt:lpstr>
      <vt:lpstr>СТЕПЕНИ СРАВНЕНИЯ НАРЕЧИЙ</vt:lpstr>
      <vt:lpstr>Внимание!</vt:lpstr>
      <vt:lpstr>МОРФОЛОГИЧЕСКИЙ РАЗБОР НАРЕЧИЙ</vt:lpstr>
      <vt:lpstr>Образец морфологического разбора</vt:lpstr>
      <vt:lpstr>СЛОВА КАТЕГОРИИ СОСТОЯНИЯ</vt:lpstr>
      <vt:lpstr>ПРЕДЛОГИ</vt:lpstr>
      <vt:lpstr>Смысловые отношения, выражаемые предлогами</vt:lpstr>
      <vt:lpstr>Примечание!</vt:lpstr>
      <vt:lpstr>ПРЕДЛОГИ ПО СТРУКТУРЕ</vt:lpstr>
      <vt:lpstr>ПРЕДЛОГИ ПО ПРОИСХОЖДЕНИЮ:</vt:lpstr>
      <vt:lpstr>Примечание!</vt:lpstr>
      <vt:lpstr>МОРФОЛОГИЧЕСКИЙ РАЗБОР ПРЕДЛОГА</vt:lpstr>
      <vt:lpstr>Образец морфологического разбора</vt:lpstr>
      <vt:lpstr>Союзы</vt:lpstr>
      <vt:lpstr>Разновидности союзов</vt:lpstr>
      <vt:lpstr>Разновидности союзов</vt:lpstr>
      <vt:lpstr>Разновидности союзов</vt:lpstr>
      <vt:lpstr>СОЮЗЫ ПО СИНТАКСИЧЕСКОЙ ФУНКЦИИ</vt:lpstr>
      <vt:lpstr>Союзы по синтаксической функции</vt:lpstr>
      <vt:lpstr>МОРФОЛОГИЧЕСКИЙ РАЗБОР СОЮЗА</vt:lpstr>
      <vt:lpstr>Образец морфологического разбора</vt:lpstr>
      <vt:lpstr>ЧАСТИЦЫ И ИХ КЛАССИФИКАЦИЯ</vt:lpstr>
      <vt:lpstr>Слайд 170</vt:lpstr>
      <vt:lpstr>Слайд 171</vt:lpstr>
      <vt:lpstr>МОРФОЛОГИЧЕСКИЙ РАЗБОР ЧАСТИЦЫ</vt:lpstr>
      <vt:lpstr>Образец морфологического разбора</vt:lpstr>
      <vt:lpstr>МЕЖДОМЕТИЕ</vt:lpstr>
      <vt:lpstr>Разряды междометий</vt:lpstr>
      <vt:lpstr>Разряды междометий</vt:lpstr>
      <vt:lpstr>Разряды междометий</vt:lpstr>
      <vt:lpstr>Слайд 178</vt:lpstr>
      <vt:lpstr>Примечание!</vt:lpstr>
      <vt:lpstr>МОРФОЛОГИЧЕСКИЙ РАЗБОР МЕЖДОМЕТИЯ</vt:lpstr>
      <vt:lpstr>Образец морфологического разбора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Eclipse</dc:creator>
  <cp:lastModifiedBy>1</cp:lastModifiedBy>
  <cp:revision>90</cp:revision>
  <dcterms:created xsi:type="dcterms:W3CDTF">2012-03-04T11:47:45Z</dcterms:created>
  <dcterms:modified xsi:type="dcterms:W3CDTF">2012-04-01T14:26:28Z</dcterms:modified>
</cp:coreProperties>
</file>