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6" r:id="rId20"/>
    <p:sldId id="269" r:id="rId21"/>
    <p:sldId id="268" r:id="rId22"/>
    <p:sldId id="271" r:id="rId23"/>
    <p:sldId id="272" r:id="rId24"/>
    <p:sldId id="273" r:id="rId25"/>
    <p:sldId id="270" r:id="rId26"/>
    <p:sldId id="274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D589E-450F-4735-87E2-3F3D3F9A5DA9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B679AC-86CA-4336-967B-B1886E0D9D7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rPr>
            <a:t>младенец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cript" pitchFamily="34" charset="0"/>
          </a:endParaRPr>
        </a:p>
      </dgm:t>
    </dgm:pt>
    <dgm:pt modelId="{2189BE8A-17D7-4E07-8561-D73944813B6A}" type="parTrans" cxnId="{94835B2A-27FE-4283-B3BE-28E92885D95D}">
      <dgm:prSet/>
      <dgm:spPr/>
      <dgm:t>
        <a:bodyPr/>
        <a:lstStyle/>
        <a:p>
          <a:endParaRPr lang="ru-RU"/>
        </a:p>
      </dgm:t>
    </dgm:pt>
    <dgm:pt modelId="{05E7E968-A3AD-4245-A4A1-2FE4FC3DE631}" type="sibTrans" cxnId="{94835B2A-27FE-4283-B3BE-28E92885D95D}">
      <dgm:prSet/>
      <dgm:spPr>
        <a:noFill/>
      </dgm:spPr>
      <dgm:t>
        <a:bodyPr/>
        <a:lstStyle/>
        <a:p>
          <a:endParaRPr lang="ru-RU"/>
        </a:p>
      </dgm:t>
    </dgm:pt>
    <dgm:pt modelId="{853395E5-816C-4498-B507-1A94F3CB995D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rPr>
            <a:t>лесной царь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cript" pitchFamily="34" charset="0"/>
          </a:endParaRPr>
        </a:p>
      </dgm:t>
    </dgm:pt>
    <dgm:pt modelId="{BC171F67-B1C2-41F8-8EBC-F8E73FA1B47B}" type="parTrans" cxnId="{EC812ECC-0A24-4BEE-B3E1-60EC7D79085E}">
      <dgm:prSet/>
      <dgm:spPr/>
      <dgm:t>
        <a:bodyPr/>
        <a:lstStyle/>
        <a:p>
          <a:endParaRPr lang="ru-RU"/>
        </a:p>
      </dgm:t>
    </dgm:pt>
    <dgm:pt modelId="{4ED45907-1460-45C5-BBB8-9DD490C66AD6}" type="sibTrans" cxnId="{EC812ECC-0A24-4BEE-B3E1-60EC7D79085E}">
      <dgm:prSet/>
      <dgm:spPr>
        <a:noFill/>
      </dgm:spPr>
      <dgm:t>
        <a:bodyPr/>
        <a:lstStyle/>
        <a:p>
          <a:endParaRPr lang="ru-RU"/>
        </a:p>
      </dgm:t>
    </dgm:pt>
    <dgm:pt modelId="{68F86F7B-2354-4C1C-8D34-D2449CBEF55B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rPr>
            <a:t>отец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cript" pitchFamily="34" charset="0"/>
          </a:endParaRPr>
        </a:p>
      </dgm:t>
    </dgm:pt>
    <dgm:pt modelId="{6B21F0FE-65EE-49DC-8903-8E8744172179}" type="parTrans" cxnId="{4D5BAA4D-AFCC-4883-B496-083BDC0EE446}">
      <dgm:prSet/>
      <dgm:spPr/>
      <dgm:t>
        <a:bodyPr/>
        <a:lstStyle/>
        <a:p>
          <a:endParaRPr lang="ru-RU"/>
        </a:p>
      </dgm:t>
    </dgm:pt>
    <dgm:pt modelId="{4FF32E06-7F51-4E41-8491-8F99C95DE3B8}" type="sibTrans" cxnId="{4D5BAA4D-AFCC-4883-B496-083BDC0EE446}">
      <dgm:prSet/>
      <dgm:spPr>
        <a:noFill/>
        <a:ln w="19050"/>
      </dgm:spPr>
      <dgm:t>
        <a:bodyPr/>
        <a:lstStyle/>
        <a:p>
          <a:endParaRPr lang="ru-RU"/>
        </a:p>
      </dgm:t>
    </dgm:pt>
    <dgm:pt modelId="{85BE92A2-EB94-439B-BB9A-558834D516ED}" type="pres">
      <dgm:prSet presAssocID="{1A9D589E-450F-4735-87E2-3F3D3F9A5D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90E11E-6577-4668-B467-D1ECEED6F23A}" type="pres">
      <dgm:prSet presAssocID="{80B679AC-86CA-4336-967B-B1886E0D9D78}" presName="node" presStyleLbl="node1" presStyleIdx="0" presStyleCnt="3" custScaleX="198102" custRadScaleRad="88656" custRadScaleInc="-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9B73F-0CD4-4989-9350-7B12703D1E7C}" type="pres">
      <dgm:prSet presAssocID="{05E7E968-A3AD-4245-A4A1-2FE4FC3DE63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221CBEE-FBF4-4380-BBBE-CA23552AD13A}" type="pres">
      <dgm:prSet presAssocID="{05E7E968-A3AD-4245-A4A1-2FE4FC3DE63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AC853F9-3387-4B51-83A4-F4767C635E71}" type="pres">
      <dgm:prSet presAssocID="{853395E5-816C-4498-B507-1A94F3CB995D}" presName="node" presStyleLbl="node1" presStyleIdx="1" presStyleCnt="3" custScaleX="137195" custRadScaleRad="96357" custRadScaleInc="-4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1B873-FB92-4288-9A40-D0A0DADDFE94}" type="pres">
      <dgm:prSet presAssocID="{4ED45907-1460-45C5-BBB8-9DD490C66AD6}" presName="sibTrans" presStyleLbl="sibTrans2D1" presStyleIdx="1" presStyleCnt="3" custLinFactNeighborX="4846" custLinFactNeighborY="-7479"/>
      <dgm:spPr/>
      <dgm:t>
        <a:bodyPr/>
        <a:lstStyle/>
        <a:p>
          <a:endParaRPr lang="ru-RU"/>
        </a:p>
      </dgm:t>
    </dgm:pt>
    <dgm:pt modelId="{298AD606-5F55-4211-A6A3-55550871DB75}" type="pres">
      <dgm:prSet presAssocID="{4ED45907-1460-45C5-BBB8-9DD490C66AD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A982293-7285-4FE0-B92F-0B65456B2101}" type="pres">
      <dgm:prSet presAssocID="{68F86F7B-2354-4C1C-8D34-D2449CBEF55B}" presName="node" presStyleLbl="node1" presStyleIdx="2" presStyleCnt="3" custRadScaleRad="95362" custRadScaleInc="41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F01AE-9E25-4C9B-9EC5-A98A61869D47}" type="pres">
      <dgm:prSet presAssocID="{4FF32E06-7F51-4E41-8491-8F99C95DE3B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87AC907-26B5-47A9-97BA-249018B02025}" type="pres">
      <dgm:prSet presAssocID="{4FF32E06-7F51-4E41-8491-8F99C95DE3B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8B277C7-1D1E-4DE9-81A6-F9CE2404C184}" type="presOf" srcId="{4FF32E06-7F51-4E41-8491-8F99C95DE3B8}" destId="{108F01AE-9E25-4C9B-9EC5-A98A61869D47}" srcOrd="0" destOrd="0" presId="urn:microsoft.com/office/officeart/2005/8/layout/cycle7"/>
    <dgm:cxn modelId="{EC812ECC-0A24-4BEE-B3E1-60EC7D79085E}" srcId="{1A9D589E-450F-4735-87E2-3F3D3F9A5DA9}" destId="{853395E5-816C-4498-B507-1A94F3CB995D}" srcOrd="1" destOrd="0" parTransId="{BC171F67-B1C2-41F8-8EBC-F8E73FA1B47B}" sibTransId="{4ED45907-1460-45C5-BBB8-9DD490C66AD6}"/>
    <dgm:cxn modelId="{BBA309CF-BDDD-47CB-89A6-1F0D029E0524}" type="presOf" srcId="{4ED45907-1460-45C5-BBB8-9DD490C66AD6}" destId="{298AD606-5F55-4211-A6A3-55550871DB75}" srcOrd="1" destOrd="0" presId="urn:microsoft.com/office/officeart/2005/8/layout/cycle7"/>
    <dgm:cxn modelId="{DFCBEB25-D8A9-4527-B633-341B8C1EED5E}" type="presOf" srcId="{68F86F7B-2354-4C1C-8D34-D2449CBEF55B}" destId="{6A982293-7285-4FE0-B92F-0B65456B2101}" srcOrd="0" destOrd="0" presId="urn:microsoft.com/office/officeart/2005/8/layout/cycle7"/>
    <dgm:cxn modelId="{6BB3A9CB-6390-42F2-A249-B14E231018B1}" type="presOf" srcId="{4FF32E06-7F51-4E41-8491-8F99C95DE3B8}" destId="{187AC907-26B5-47A9-97BA-249018B02025}" srcOrd="1" destOrd="0" presId="urn:microsoft.com/office/officeart/2005/8/layout/cycle7"/>
    <dgm:cxn modelId="{4D5BAA4D-AFCC-4883-B496-083BDC0EE446}" srcId="{1A9D589E-450F-4735-87E2-3F3D3F9A5DA9}" destId="{68F86F7B-2354-4C1C-8D34-D2449CBEF55B}" srcOrd="2" destOrd="0" parTransId="{6B21F0FE-65EE-49DC-8903-8E8744172179}" sibTransId="{4FF32E06-7F51-4E41-8491-8F99C95DE3B8}"/>
    <dgm:cxn modelId="{1DE041C1-ACEA-4C4A-BCDC-8B3C0E08013E}" type="presOf" srcId="{4ED45907-1460-45C5-BBB8-9DD490C66AD6}" destId="{A931B873-FB92-4288-9A40-D0A0DADDFE94}" srcOrd="0" destOrd="0" presId="urn:microsoft.com/office/officeart/2005/8/layout/cycle7"/>
    <dgm:cxn modelId="{C8B51649-A1C9-49EB-ACF1-7B25359BB4B3}" type="presOf" srcId="{05E7E968-A3AD-4245-A4A1-2FE4FC3DE631}" destId="{26B9B73F-0CD4-4989-9350-7B12703D1E7C}" srcOrd="0" destOrd="0" presId="urn:microsoft.com/office/officeart/2005/8/layout/cycle7"/>
    <dgm:cxn modelId="{94835B2A-27FE-4283-B3BE-28E92885D95D}" srcId="{1A9D589E-450F-4735-87E2-3F3D3F9A5DA9}" destId="{80B679AC-86CA-4336-967B-B1886E0D9D78}" srcOrd="0" destOrd="0" parTransId="{2189BE8A-17D7-4E07-8561-D73944813B6A}" sibTransId="{05E7E968-A3AD-4245-A4A1-2FE4FC3DE631}"/>
    <dgm:cxn modelId="{E895D718-1114-47F3-98E8-7F5C6FD3FEB6}" type="presOf" srcId="{1A9D589E-450F-4735-87E2-3F3D3F9A5DA9}" destId="{85BE92A2-EB94-439B-BB9A-558834D516ED}" srcOrd="0" destOrd="0" presId="urn:microsoft.com/office/officeart/2005/8/layout/cycle7"/>
    <dgm:cxn modelId="{8B03BCFB-103D-4D0A-8A39-95089CAAE1DE}" type="presOf" srcId="{05E7E968-A3AD-4245-A4A1-2FE4FC3DE631}" destId="{2221CBEE-FBF4-4380-BBBE-CA23552AD13A}" srcOrd="1" destOrd="0" presId="urn:microsoft.com/office/officeart/2005/8/layout/cycle7"/>
    <dgm:cxn modelId="{61A5C834-9161-45E5-8B48-71C30E47EFF6}" type="presOf" srcId="{80B679AC-86CA-4336-967B-B1886E0D9D78}" destId="{AD90E11E-6577-4668-B467-D1ECEED6F23A}" srcOrd="0" destOrd="0" presId="urn:microsoft.com/office/officeart/2005/8/layout/cycle7"/>
    <dgm:cxn modelId="{6086AD62-3E36-4DE8-B265-CD93D4178063}" type="presOf" srcId="{853395E5-816C-4498-B507-1A94F3CB995D}" destId="{3AC853F9-3387-4B51-83A4-F4767C635E71}" srcOrd="0" destOrd="0" presId="urn:microsoft.com/office/officeart/2005/8/layout/cycle7"/>
    <dgm:cxn modelId="{46E0CCCE-EAC7-4072-A39B-27BD8602C1BC}" type="presParOf" srcId="{85BE92A2-EB94-439B-BB9A-558834D516ED}" destId="{AD90E11E-6577-4668-B467-D1ECEED6F23A}" srcOrd="0" destOrd="0" presId="urn:microsoft.com/office/officeart/2005/8/layout/cycle7"/>
    <dgm:cxn modelId="{1AC6AFB8-F626-44EC-9CA3-C90A9FA11F87}" type="presParOf" srcId="{85BE92A2-EB94-439B-BB9A-558834D516ED}" destId="{26B9B73F-0CD4-4989-9350-7B12703D1E7C}" srcOrd="1" destOrd="0" presId="urn:microsoft.com/office/officeart/2005/8/layout/cycle7"/>
    <dgm:cxn modelId="{934A66F5-55B6-4E20-8896-53FC1ED8340B}" type="presParOf" srcId="{26B9B73F-0CD4-4989-9350-7B12703D1E7C}" destId="{2221CBEE-FBF4-4380-BBBE-CA23552AD13A}" srcOrd="0" destOrd="0" presId="urn:microsoft.com/office/officeart/2005/8/layout/cycle7"/>
    <dgm:cxn modelId="{CBDD5711-600C-4E91-848A-D80A27B0073D}" type="presParOf" srcId="{85BE92A2-EB94-439B-BB9A-558834D516ED}" destId="{3AC853F9-3387-4B51-83A4-F4767C635E71}" srcOrd="2" destOrd="0" presId="urn:microsoft.com/office/officeart/2005/8/layout/cycle7"/>
    <dgm:cxn modelId="{A17BBB9F-C2BA-4FBC-BE3A-56D2789CAEE5}" type="presParOf" srcId="{85BE92A2-EB94-439B-BB9A-558834D516ED}" destId="{A931B873-FB92-4288-9A40-D0A0DADDFE94}" srcOrd="3" destOrd="0" presId="urn:microsoft.com/office/officeart/2005/8/layout/cycle7"/>
    <dgm:cxn modelId="{D678D933-83FD-42FE-9C66-7B3B839B60C7}" type="presParOf" srcId="{A931B873-FB92-4288-9A40-D0A0DADDFE94}" destId="{298AD606-5F55-4211-A6A3-55550871DB75}" srcOrd="0" destOrd="0" presId="urn:microsoft.com/office/officeart/2005/8/layout/cycle7"/>
    <dgm:cxn modelId="{0A707329-05B1-444C-9B37-59EA2BF49106}" type="presParOf" srcId="{85BE92A2-EB94-439B-BB9A-558834D516ED}" destId="{6A982293-7285-4FE0-B92F-0B65456B2101}" srcOrd="4" destOrd="0" presId="urn:microsoft.com/office/officeart/2005/8/layout/cycle7"/>
    <dgm:cxn modelId="{8FD7EFE7-1CD1-433B-9EAD-9BCAED0E83D4}" type="presParOf" srcId="{85BE92A2-EB94-439B-BB9A-558834D516ED}" destId="{108F01AE-9E25-4C9B-9EC5-A98A61869D47}" srcOrd="5" destOrd="0" presId="urn:microsoft.com/office/officeart/2005/8/layout/cycle7"/>
    <dgm:cxn modelId="{8CFBD756-F8E7-49EB-80D4-F93858255762}" type="presParOf" srcId="{108F01AE-9E25-4C9B-9EC5-A98A61869D47}" destId="{187AC907-26B5-47A9-97BA-249018B02025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000924" cy="1636776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Василий Андреевич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Жуковский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85736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1783 -1852</a:t>
            </a:r>
            <a:endParaRPr lang="ru-RU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7" name="Picture 1" descr="D:\My Documents\Рабочий стол\80910968_ton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2857500" cy="3810000"/>
          </a:xfrm>
          <a:prstGeom prst="rect">
            <a:avLst/>
          </a:prstGeom>
          <a:ln w="28575">
            <a:solidFill>
              <a:srgbClr val="FFFFFF"/>
            </a:solidFill>
          </a:ln>
          <a:effectLst/>
        </p:spPr>
      </p:pic>
      <p:pic>
        <p:nvPicPr>
          <p:cNvPr id="19458" name="Picture 2" descr="D:\My Documents\Рабочий стол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4568" y="2500306"/>
            <a:ext cx="3314311" cy="3571900"/>
          </a:xfrm>
          <a:prstGeom prst="rect">
            <a:avLst/>
          </a:prstGeom>
          <a:noFill/>
          <a:ln w="28575">
            <a:solidFill>
              <a:srgbClr val="FFFFFF"/>
            </a:solidFill>
          </a:ln>
        </p:spPr>
      </p:pic>
      <p:pic>
        <p:nvPicPr>
          <p:cNvPr id="19459" name="Picture 3" descr="D:\My Documents\Рабочий стол\0017-030-Pamjat-o-Vasilii-Andreeviche-ZHukovskom.jpg"/>
          <p:cNvPicPr>
            <a:picLocks noChangeAspect="1" noChangeArrowheads="1"/>
          </p:cNvPicPr>
          <p:nvPr/>
        </p:nvPicPr>
        <p:blipFill>
          <a:blip r:embed="rId4"/>
          <a:srcRect b="6817"/>
          <a:stretch>
            <a:fillRect/>
          </a:stretch>
        </p:blipFill>
        <p:spPr bwMode="auto">
          <a:xfrm>
            <a:off x="3500430" y="3786190"/>
            <a:ext cx="2000264" cy="2875726"/>
          </a:xfrm>
          <a:prstGeom prst="rect">
            <a:avLst/>
          </a:prstGeom>
          <a:noFill/>
          <a:ln w="28575">
            <a:solidFill>
              <a:srgbClr val="FFFFFF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5357826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Градация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– нарастание напряжённости в сюжете.</a:t>
            </a:r>
            <a:endParaRPr lang="ru-RU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0" name="Дуга 9"/>
          <p:cNvSpPr/>
          <p:nvPr/>
        </p:nvSpPr>
        <p:spPr>
          <a:xfrm rot="15890942">
            <a:off x="2579691" y="-653414"/>
            <a:ext cx="6158534" cy="9336833"/>
          </a:xfrm>
          <a:prstGeom prst="arc">
            <a:avLst>
              <a:gd name="adj1" fmla="val 16200000"/>
              <a:gd name="adj2" fmla="val 872876"/>
            </a:avLst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8662" y="4429132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85852" y="2857496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57422" y="1857364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57620" y="1142984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57818" y="857232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My Documents\Рабочий стол\Новая папка (4)\ke2-957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072098" cy="614366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My Documents\Рабочий стол\Новая папка (4)\102497318_large_4085248_Der_Erlkoenig_by_alarie_ta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715304" cy="564360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My Documents\Рабочий стол\Новая папка (4)\ur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500726" cy="585791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My Documents\Рабочий стол\Новая папка (4)\565930_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1056" cy="585791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My Documents\Рабочий стол\Новая папка (4)\8655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429288" cy="600079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My Documents\Рабочий стол\Новая папка (4)\Goethe-Erlkoenig-Neher-Trans767.jpg"/>
          <p:cNvPicPr/>
          <p:nvPr/>
        </p:nvPicPr>
        <p:blipFill>
          <a:blip r:embed="rId2"/>
          <a:srcRect l="6957" t="5228" r="9351" b="8141"/>
          <a:stretch>
            <a:fillRect/>
          </a:stretch>
        </p:blipFill>
        <p:spPr bwMode="auto">
          <a:xfrm>
            <a:off x="642910" y="571480"/>
            <a:ext cx="7858180" cy="57864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My Documents\Рабочий стол\Новая папка (4)\60255781_na_d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5500726" cy="600079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My Documents\Рабочий стол\Новая папка (4)\35861877_6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358114" cy="57864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5448"/>
            <a:ext cx="5715040" cy="125272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Анализ баллады </a:t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«Лесной царь»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Рисунок 3" descr="D:\My Documents\Рабочий стол\Новая папка (4)\102497318_large_4085248_Der_Erlkoenig_by_alarie_ta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500594" cy="314327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D:\My Documents\Рабочий стол\Новая папка (4)\Goethe-Erlkoenig-Neher-Trans767.jpg"/>
          <p:cNvPicPr/>
          <p:nvPr/>
        </p:nvPicPr>
        <p:blipFill>
          <a:blip r:embed="rId3"/>
          <a:srcRect l="6957" t="5228" r="9351" b="8141"/>
          <a:stretch>
            <a:fillRect/>
          </a:stretch>
        </p:blipFill>
        <p:spPr bwMode="auto">
          <a:xfrm>
            <a:off x="4071934" y="3571876"/>
            <a:ext cx="4643470" cy="285752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14942" y="1714488"/>
            <a:ext cx="35719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Переводная баллада.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Источник – баллада И. Гёте.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000636"/>
            <a:ext cx="364333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3. Герои баллады: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старик-отец;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младенец-сын;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лесной царь.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86676" cy="1928826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Элегии и баллады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В.А. Жуковского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786058"/>
            <a:ext cx="7000924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«Сельское кладбище»</a:t>
            </a:r>
          </a:p>
          <a:p>
            <a:pPr marL="742950" indent="-742950">
              <a:buAutoNum type="arabicPeriod"/>
            </a:pP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«Вечер»</a:t>
            </a:r>
          </a:p>
        </p:txBody>
      </p:sp>
      <p:pic>
        <p:nvPicPr>
          <p:cNvPr id="1026" name="Picture 2" descr="D:\My Documents\Рабочий стол\autumn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429000"/>
            <a:ext cx="3629017" cy="229081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71868" y="5857892"/>
            <a:ext cx="514353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3. «Лесной царь»</a:t>
            </a:r>
          </a:p>
        </p:txBody>
      </p:sp>
      <p:pic>
        <p:nvPicPr>
          <p:cNvPr id="1027" name="Picture 3" descr="D:\My Documents\Рабочий стол\erl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2958854" cy="2292342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5448"/>
            <a:ext cx="5715040" cy="125272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Анализ баллады </a:t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«Лесной царь»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64305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Поэтическая форма баллады: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357430"/>
            <a:ext cx="35004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авторское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повествование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2357430"/>
            <a:ext cx="35004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двуплановый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диалог героев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242886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+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2" name="Picture 3" descr="D:\My Documents\Рабочий стол\erl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3872780" cy="300039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6358744" y="357108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/>
        </p:nvGraphicFramePr>
        <p:xfrm>
          <a:off x="4714876" y="3929066"/>
          <a:ext cx="4214842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rot="10800000" flipV="1">
            <a:off x="5857884" y="4786322"/>
            <a:ext cx="714380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29454" y="4786322"/>
            <a:ext cx="642942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Graphic spid="1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5448"/>
            <a:ext cx="5715040" cy="125272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Анализ баллады </a:t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«Лесной царь»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714488"/>
          <a:ext cx="8001056" cy="45567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001056"/>
              </a:tblGrid>
              <a:tr h="4286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Композиция балладного сюжета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зачин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: 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        ночная 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поездка старика с младенцем;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развитие сюжета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: 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        обольщение 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младенца лесным царём;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кульминация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: 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        угроза 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лесного царя;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концовка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: 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        смерть 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младенца.</a:t>
                      </a:r>
                      <a:endParaRPr lang="ru-RU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5448"/>
            <a:ext cx="5715040" cy="125272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Анализ баллады </a:t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«Лесной царь»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Градация в балладном сюжете: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786454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“Дитя, </a:t>
            </a:r>
            <a:r>
              <a:rPr lang="ru-RU" sz="2400" b="1" i="1" dirty="0" err="1" smtClean="0">
                <a:solidFill>
                  <a:schemeClr val="dk1"/>
                </a:solidFill>
                <a:latin typeface="Bookman Old Style" pitchFamily="18" charset="0"/>
              </a:rPr>
              <a:t>оглянися</a:t>
            </a:r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; младенец, ко мне; </a:t>
            </a:r>
          </a:p>
          <a:p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веселого много в моей стороне…”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4572008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“Ко мне, мой младенец; в дуброве моей узнаешь прекрасных моих дочерей…”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85749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“Дитя, я пленился твоей красотой: неволей иль волей, а будешь ты мой!”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2357430"/>
            <a:ext cx="28575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Нарастание угрозы лесного царя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 rot="15890942">
            <a:off x="2775415" y="1103539"/>
            <a:ext cx="6158534" cy="9336833"/>
          </a:xfrm>
          <a:prstGeom prst="arc">
            <a:avLst>
              <a:gd name="adj1" fmla="val 16200000"/>
              <a:gd name="adj2" fmla="val 872876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00562" y="2786058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85918" y="4214818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1538" y="6072206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5" grpId="0" animBg="1"/>
      <p:bldP spid="12" grpId="0" animBg="1"/>
      <p:bldP spid="10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5448"/>
            <a:ext cx="5715040" cy="125272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Анализ баллады </a:t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«Лесной царь»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Градация в балладном сюжете: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5786454"/>
            <a:ext cx="5000660" cy="62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 “Родимый, лесной царь </a:t>
            </a:r>
          </a:p>
          <a:p>
            <a:pPr>
              <a:lnSpc>
                <a:spcPct val="70000"/>
              </a:lnSpc>
            </a:pPr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     в глаза мне сверкнул…”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4786322"/>
            <a:ext cx="7215238" cy="62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“Родимый, лесной царь со мной говорит: </a:t>
            </a:r>
          </a:p>
          <a:p>
            <a:pPr lvl="0">
              <a:lnSpc>
                <a:spcPct val="70000"/>
              </a:lnSpc>
            </a:pPr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     он золото, перлы и радость сулит…”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2071678"/>
            <a:ext cx="500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“Родимый, лесной царь нас хочет догнать; </a:t>
            </a:r>
          </a:p>
          <a:p>
            <a:pPr lvl="0">
              <a:lnSpc>
                <a:spcPct val="70000"/>
              </a:lnSpc>
            </a:pPr>
            <a:endParaRPr lang="ru-RU" sz="2400" b="1" i="1" dirty="0" smtClean="0">
              <a:solidFill>
                <a:schemeClr val="dk1"/>
              </a:solidFill>
              <a:latin typeface="Bookman Old Style" pitchFamily="18" charset="0"/>
            </a:endParaRPr>
          </a:p>
          <a:p>
            <a:pPr lvl="0">
              <a:lnSpc>
                <a:spcPct val="70000"/>
              </a:lnSpc>
            </a:pPr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        уж вот он: мне душно,   </a:t>
            </a:r>
          </a:p>
          <a:p>
            <a:pPr lvl="0">
              <a:lnSpc>
                <a:spcPct val="70000"/>
              </a:lnSpc>
            </a:pPr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        мне тяжко дышать…”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2357430"/>
            <a:ext cx="28575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Нарастание младенческого страха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 rot="15890942">
            <a:off x="2775415" y="1103539"/>
            <a:ext cx="6158534" cy="9336833"/>
          </a:xfrm>
          <a:prstGeom prst="arc">
            <a:avLst>
              <a:gd name="adj1" fmla="val 16200000"/>
              <a:gd name="adj2" fmla="val 872876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00562" y="2786058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28728" y="4786322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1538" y="6072206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14612" y="3500438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86050" y="3786190"/>
            <a:ext cx="5786478" cy="88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 “Родимый, лесной царь созвал дочерей: мне, вижу, кивают из </a:t>
            </a:r>
          </a:p>
          <a:p>
            <a:pPr lvl="0">
              <a:lnSpc>
                <a:spcPct val="70000"/>
              </a:lnSpc>
            </a:pPr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     темных ветвей”</a:t>
            </a:r>
            <a:endParaRPr lang="ru-RU" sz="2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5" grpId="0" animBg="1"/>
      <p:bldP spid="12" grpId="0" animBg="1"/>
      <p:bldP spid="10" grpId="0" animBg="1"/>
      <p:bldP spid="8" grpId="0" animBg="1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5448"/>
            <a:ext cx="5715040" cy="125272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Анализ баллады </a:t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«Лесной царь»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Градация в балладном сюжете: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929330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“Ездок оробелый не скачет, летит…” 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285749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dk1"/>
                </a:solidFill>
                <a:latin typeface="Bookman Old Style" pitchFamily="18" charset="0"/>
              </a:rPr>
              <a:t>“Ездок погоняет, ездок доскакал…”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643182"/>
            <a:ext cx="28575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Нарастание быстроты езды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 rot="15890942">
            <a:off x="2775415" y="1103539"/>
            <a:ext cx="6158534" cy="9336833"/>
          </a:xfrm>
          <a:prstGeom prst="arc">
            <a:avLst>
              <a:gd name="adj1" fmla="val 16200000"/>
              <a:gd name="adj2" fmla="val 872876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00562" y="2786058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1538" y="6072206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  <p:bldP spid="5" grpId="0" animBg="1"/>
      <p:bldP spid="1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5448"/>
            <a:ext cx="5715040" cy="125272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Анализ баллады </a:t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«Лесной царь»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Антитеза в балладном сюжете: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929066"/>
            <a:ext cx="285752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Чудесные видения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младенца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3929066"/>
            <a:ext cx="392909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Реальные мотивировки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старика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85918" y="2428868"/>
            <a:ext cx="528641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071935" y="3142851"/>
            <a:ext cx="14287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322628" y="3178570"/>
            <a:ext cx="150019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  <a:endCxn id="7" idx="1"/>
          </p:cNvCxnSpPr>
          <p:nvPr/>
        </p:nvCxnSpPr>
        <p:spPr>
          <a:xfrm>
            <a:off x="3428992" y="4806229"/>
            <a:ext cx="10715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5448"/>
            <a:ext cx="5715040" cy="125272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Анализ баллады </a:t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«Лесной царь»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Двоемирие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в балладе: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429000"/>
            <a:ext cx="28575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Реальный мир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3429000"/>
            <a:ext cx="492922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Фантастический мир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85918" y="2428868"/>
            <a:ext cx="528641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286249" y="2928537"/>
            <a:ext cx="100013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572661" y="2928537"/>
            <a:ext cx="100013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  <a:endCxn id="7" idx="1"/>
          </p:cNvCxnSpPr>
          <p:nvPr/>
        </p:nvCxnSpPr>
        <p:spPr>
          <a:xfrm>
            <a:off x="3214678" y="4029165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4348" y="4929198"/>
            <a:ext cx="764386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Фантастический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мир проявляет себя враждебно по отношению к реальному;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реальный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мир отрицает существование фантастического.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4857784" cy="69382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Идея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баллады: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24396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реальный</a:t>
            </a:r>
            <a:r>
              <a:rPr lang="ru-RU" sz="3600" b="1" dirty="0" smtClean="0">
                <a:latin typeface="Segoe Script" pitchFamily="34" charset="0"/>
              </a:rPr>
              <a:t> и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фантастический</a:t>
            </a:r>
            <a:r>
              <a:rPr lang="ru-RU" sz="3600" b="1" dirty="0" smtClean="0">
                <a:latin typeface="Segoe Script" pitchFamily="34" charset="0"/>
              </a:rPr>
              <a:t> миры сосуществуют, взаимопроникновение миров доступно сознанию ребёнка.</a:t>
            </a:r>
            <a:endParaRPr lang="ru-RU" sz="3600" b="1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42913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Домашнее задание</a:t>
            </a:r>
            <a:r>
              <a:rPr lang="ru-RU" sz="2400" dirty="0" smtClean="0">
                <a:latin typeface="Bookman Old Style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выполнить по образцу анализ баллады 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В.А. Жуковского «Кубок».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5" name="Рисунок 4" descr="D:\My Documents\Рабочий стол\Новая папка (4)\ke2-957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214818"/>
            <a:ext cx="1928826" cy="228601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Элегия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–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85736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1643050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лирический жанр;</a:t>
            </a:r>
          </a:p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печальное размышление</a:t>
            </a:r>
          </a:p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		автора или ЛГ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  <a:endParaRPr lang="ru-RU" sz="40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-357222" y="2143116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15076" y="2142322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154421" y="3988927"/>
            <a:ext cx="221457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любовная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45711" y="4346117"/>
            <a:ext cx="29289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философская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3571876"/>
            <a:ext cx="600079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Элегия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сентиментальная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5143512"/>
            <a:ext cx="600079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Элегия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романтическая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001024" y="4000504"/>
            <a:ext cx="57150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786710" y="5929330"/>
            <a:ext cx="785818" cy="158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608115" y="4964917"/>
            <a:ext cx="1928826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Сравнительный анализ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282" y="785794"/>
            <a:ext cx="5214974" cy="71535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</a:t>
            </a:r>
            <a:r>
              <a:rPr lang="ru-RU" sz="320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Сельское кладбище»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715008" y="857232"/>
            <a:ext cx="2684453" cy="715355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«Вечер»</a:t>
            </a:r>
            <a:endParaRPr lang="ru-RU" sz="3200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643050"/>
          <a:ext cx="8643998" cy="484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843085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Сентиментальная </a:t>
                      </a:r>
                    </a:p>
                    <a:p>
                      <a:pPr marL="457200" indent="-457200" algn="r">
                        <a:buNone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элегия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Романтическая </a:t>
                      </a:r>
                    </a:p>
                    <a:p>
                      <a:pPr marL="457200" indent="-457200" algn="r">
                        <a:buNone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элегия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427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2. Сюжетная композиция: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02571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зачин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– </a:t>
                      </a:r>
                    </a:p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вечерний сельский пейзаж;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зачин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– обращение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к музе; вечерний сельский пейзаж;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8921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развитие темы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– </a:t>
                      </a:r>
                    </a:p>
                    <a:p>
                      <a:pPr algn="just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         размышление ЛГ </a:t>
                      </a:r>
                    </a:p>
                    <a:p>
                      <a:pPr algn="just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         о жизни и смерти;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развитие темы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воспоминание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о друзьях,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о счастливой юности;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8921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кульминация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– </a:t>
                      </a:r>
                    </a:p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         предчувствие ЛГ </a:t>
                      </a:r>
                    </a:p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         ранней смерти;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кульминация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– </a:t>
                      </a:r>
                    </a:p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         отрицание разлуки </a:t>
                      </a:r>
                    </a:p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         с друзьями;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4308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концовка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–</a:t>
                      </a:r>
                    </a:p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         эпитафия ЛГ .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концовка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– предчувствие ранней смерти.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Сравнительный анализ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282" y="785794"/>
            <a:ext cx="5214974" cy="71535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</a:t>
            </a:r>
            <a:r>
              <a:rPr lang="ru-RU" sz="320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Сельское кладбище»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715008" y="857232"/>
            <a:ext cx="2684453" cy="715355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«Вечер»</a:t>
            </a:r>
            <a:endParaRPr lang="ru-RU" sz="3200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643050"/>
          <a:ext cx="8643998" cy="496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831041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Сентиментальная </a:t>
                      </a:r>
                    </a:p>
                    <a:p>
                      <a:pPr marL="457200" indent="-457200" algn="r">
                        <a:buNone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элегия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Романтическая </a:t>
                      </a:r>
                    </a:p>
                    <a:p>
                      <a:pPr marL="457200" indent="-457200" algn="r">
                        <a:buNone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элегия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3647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3. Тип пейзажа: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914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вечерний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сельский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кладбищенский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вечерний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сельский</a:t>
                      </a:r>
                    </a:p>
                  </a:txBody>
                  <a:tcPr/>
                </a:tc>
              </a:tr>
              <a:tr h="4401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4. Пейзажные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мотивы: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291917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тишина</a:t>
                      </a:r>
                    </a:p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покой</a:t>
                      </a:r>
                    </a:p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сон</a:t>
                      </a:r>
                    </a:p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смерть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блеск</a:t>
                      </a:r>
                    </a:p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угасание</a:t>
                      </a:r>
                    </a:p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сон</a:t>
                      </a:r>
                    </a:p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смерть</a:t>
                      </a:r>
                    </a:p>
                  </a:txBody>
                  <a:tcPr/>
                </a:tc>
              </a:tr>
              <a:tr h="5156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5. Цветовая доминанта: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225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чёрный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золотой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Сравнительный анализ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282" y="785794"/>
            <a:ext cx="5214974" cy="71535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</a:t>
            </a:r>
            <a:r>
              <a:rPr lang="ru-RU" sz="320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Сельское кладбище»</a:t>
            </a: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715008" y="857232"/>
            <a:ext cx="2684453" cy="715355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«Вечер»</a:t>
            </a:r>
            <a:endParaRPr lang="ru-RU" sz="3200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500174"/>
          <a:ext cx="8653681" cy="5160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438839"/>
              </a:tblGrid>
              <a:tr h="792615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Сентиментальная </a:t>
                      </a:r>
                    </a:p>
                    <a:p>
                      <a:pPr marL="457200" indent="-457200" algn="r">
                        <a:buNone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элегия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Романтическая </a:t>
                      </a:r>
                    </a:p>
                    <a:p>
                      <a:pPr marL="457200" indent="-457200" algn="r">
                        <a:buNone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элегия</a:t>
                      </a:r>
                      <a:endParaRPr lang="ru-RU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200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6. Образ лирического героя: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87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певец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странник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одинокий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кроткий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чувствительный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певец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странник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одинокий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восторженный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— пылкий</a:t>
                      </a:r>
                      <a:endParaRPr lang="ru-RU" sz="2000" b="1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816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7. Основной конфликт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: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19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жизнь </a:t>
                      </a:r>
                      <a:r>
                        <a:rPr lang="ru-RU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↔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смерть</a:t>
                      </a:r>
                    </a:p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богатство </a:t>
                      </a:r>
                      <a:r>
                        <a:rPr lang="ru-RU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↔ 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бедность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жизнь </a:t>
                      </a:r>
                      <a:r>
                        <a:rPr lang="ru-RU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↔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смерть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действительность  </a:t>
                      </a:r>
                      <a:r>
                        <a:rPr lang="ru-RU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↔ 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мечта</a:t>
                      </a:r>
                    </a:p>
                  </a:txBody>
                  <a:tcPr/>
                </a:tc>
              </a:tr>
              <a:tr h="3816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8. Идея: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3209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Смерть неизбежна, смерть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всех уравнивает.</a:t>
                      </a:r>
                      <a:endParaRPr lang="ru-RU" sz="2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Жизнь скоротечна,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но дружеский союз вечен.</a:t>
                      </a:r>
                      <a:endParaRPr lang="ru-RU" sz="2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Баллада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–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85736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1500174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лиро-эпический жанр.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-570742" y="2142322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72200" y="2142322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452802" y="4453274"/>
            <a:ext cx="31432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оригинальная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88587" y="4346117"/>
            <a:ext cx="29289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переводная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71604" y="2143116"/>
          <a:ext cx="7215238" cy="456032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00264"/>
                <a:gridCol w="2571768"/>
                <a:gridCol w="2643206"/>
              </a:tblGrid>
              <a:tr h="4592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Оригинальные баллады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Переводные баллады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поэтический перевод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источник</a:t>
                      </a:r>
                      <a:endParaRPr lang="ru-RU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</a:tr>
              <a:tr h="459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«Светлана»</a:t>
                      </a:r>
                      <a:endParaRPr lang="ru-RU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«Людмила»                        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</a:t>
                      </a:r>
                      <a:r>
                        <a:rPr lang="ru-RU" sz="1800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Ленора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» </a:t>
                      </a:r>
                      <a:endParaRPr lang="ru-RU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/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А. Бюргер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</a:tr>
              <a:tr h="459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«Ахилл»</a:t>
                      </a:r>
                      <a:endParaRPr lang="ru-RU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«Лесной царь»                   </a:t>
                      </a:r>
                      <a:endParaRPr lang="ru-RU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Лесной царь» </a:t>
                      </a:r>
                      <a:endParaRPr lang="ru-RU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/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И. Гёте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</a:tr>
              <a:tr h="459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«Эолова арфа»</a:t>
                      </a:r>
                      <a:endParaRPr lang="ru-RU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«Замок Смальгольм»        </a:t>
                      </a:r>
                      <a:endParaRPr lang="ru-RU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Замок </a:t>
                      </a:r>
                      <a:r>
                        <a:rPr lang="ru-RU" sz="1800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Смальгольм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» </a:t>
                      </a:r>
                      <a:endParaRPr lang="ru-RU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/ В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. Скотт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</a:tr>
              <a:tr h="459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«Двенадцать спящих дев»</a:t>
                      </a:r>
                      <a:endParaRPr lang="ru-RU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«Кубок»                             </a:t>
                      </a:r>
                      <a:endParaRPr lang="ru-RU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Водолаз» </a:t>
                      </a:r>
                      <a:endParaRPr lang="ru-RU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/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Ф. Шиллер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</a:tr>
              <a:tr h="459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«Узник»</a:t>
                      </a:r>
                      <a:endParaRPr lang="ru-RU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«Рыцарь Роллон»              </a:t>
                      </a:r>
                      <a:endParaRPr lang="ru-RU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Рыцарь </a:t>
                      </a:r>
                      <a:r>
                        <a:rPr lang="ru-RU" sz="1800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Роллон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» </a:t>
                      </a:r>
                      <a:endParaRPr lang="ru-RU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/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Л. </a:t>
                      </a:r>
                      <a:r>
                        <a:rPr lang="ru-RU" sz="1800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Уланд</a:t>
                      </a:r>
                      <a:endPara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732" marR="55732" marT="0" marB="0"/>
                </a:tc>
              </a:tr>
            </a:tbl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5715008" y="3357562"/>
            <a:ext cx="500066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15008" y="4000504"/>
            <a:ext cx="500066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715008" y="4572008"/>
            <a:ext cx="500066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15008" y="5500702"/>
            <a:ext cx="500066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86446" y="6072206"/>
            <a:ext cx="428628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-214338"/>
            <a:ext cx="7215238" cy="1633526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Жанровые признаки 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баллады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714488"/>
          <a:ext cx="8572560" cy="4864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1070"/>
                <a:gridCol w="8081490"/>
              </a:tblGrid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1.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балладные герои –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безымянные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;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2.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сюжетный центр баллады –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диалог героев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;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3.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сюжетный финал баллады –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трагический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;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4.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сюжетное развитие баллады –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градационное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;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5.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отсутствие мотивировки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балладных событий;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6.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включение в балладный сюжет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психологизма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;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7.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включение в балладный сюжет элемента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случайности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, </a:t>
                      </a: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неожиданности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– </a:t>
                      </a:r>
                      <a:r>
                        <a:rPr lang="ru-RU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«вдруг»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;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8.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способы выражения авторской идеи в балладе: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авторское слово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персонажное слово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сюжет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;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9.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сочетание в балладе </a:t>
                      </a: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реального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и </a:t>
                      </a:r>
                      <a:r>
                        <a:rPr lang="ru-RU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фантастического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.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0"/>
            <a:ext cx="7643866" cy="214314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Основные темы</a:t>
            </a:r>
          </a:p>
          <a:p>
            <a:pPr algn="ctr"/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баллад В.А. Жуковского</a:t>
            </a:r>
            <a:endParaRPr lang="ru-RU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071810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тема жизни и смерти;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тема вины и расплаты;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тема любви и разлуки;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тема веры и неверия;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тема сна и яви.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Другая 13">
      <a:dk1>
        <a:sysClr val="windowText" lastClr="000000"/>
      </a:dk1>
      <a:lt1>
        <a:srgbClr val="92D050"/>
      </a:lt1>
      <a:dk2>
        <a:srgbClr val="696464"/>
      </a:dk2>
      <a:lt2>
        <a:srgbClr val="40AFFF"/>
      </a:lt2>
      <a:accent1>
        <a:srgbClr val="BDE296"/>
      </a:accent1>
      <a:accent2>
        <a:srgbClr val="6DAA2D"/>
      </a:accent2>
      <a:accent3>
        <a:srgbClr val="696464"/>
      </a:accent3>
      <a:accent4>
        <a:srgbClr val="0070C0"/>
      </a:accent4>
      <a:accent5>
        <a:srgbClr val="7FC9FF"/>
      </a:accent5>
      <a:accent6>
        <a:srgbClr val="005390"/>
      </a:accent6>
      <a:hlink>
        <a:srgbClr val="49711E"/>
      </a:hlink>
      <a:folHlink>
        <a:srgbClr val="D3ECB9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322</TotalTime>
  <Words>786</Words>
  <PresentationFormat>Экран (4:3)</PresentationFormat>
  <Paragraphs>216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Модульная</vt:lpstr>
      <vt:lpstr>Василий Андреевич Жуковский</vt:lpstr>
      <vt:lpstr>Элегии и баллады  В.А. Жуковского</vt:lpstr>
      <vt:lpstr>Элегия – </vt:lpstr>
      <vt:lpstr>Сравнительный анализ</vt:lpstr>
      <vt:lpstr>Сравнительный анализ</vt:lpstr>
      <vt:lpstr>Сравнительный анализ</vt:lpstr>
      <vt:lpstr>Баллада – </vt:lpstr>
      <vt:lpstr>Жанровые признаки баллады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Анализ баллады  «Лесной царь»</vt:lpstr>
      <vt:lpstr>Анализ баллады  «Лесной царь»</vt:lpstr>
      <vt:lpstr>Анализ баллады  «Лесной царь»</vt:lpstr>
      <vt:lpstr>Анализ баллады  «Лесной царь»</vt:lpstr>
      <vt:lpstr>Анализ баллады  «Лесной царь»</vt:lpstr>
      <vt:lpstr>Анализ баллады  «Лесной царь»</vt:lpstr>
      <vt:lpstr>Анализ баллады  «Лесной царь»</vt:lpstr>
      <vt:lpstr>Анализ баллады  «Лесной царь»</vt:lpstr>
      <vt:lpstr>Идея баллады: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39</cp:revision>
  <dcterms:created xsi:type="dcterms:W3CDTF">2014-12-25T23:34:32Z</dcterms:created>
  <dcterms:modified xsi:type="dcterms:W3CDTF">2014-12-26T05:14:48Z</dcterms:modified>
</cp:coreProperties>
</file>